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6"/>
  </p:notesMasterIdLst>
  <p:sldIdLst>
    <p:sldId id="258" r:id="rId2"/>
    <p:sldId id="259" r:id="rId3"/>
    <p:sldId id="260" r:id="rId4"/>
    <p:sldId id="261" r:id="rId5"/>
    <p:sldId id="293" r:id="rId6"/>
    <p:sldId id="294" r:id="rId7"/>
    <p:sldId id="264" r:id="rId8"/>
    <p:sldId id="265" r:id="rId9"/>
    <p:sldId id="266" r:id="rId10"/>
    <p:sldId id="267" r:id="rId11"/>
    <p:sldId id="268" r:id="rId12"/>
    <p:sldId id="269" r:id="rId13"/>
    <p:sldId id="270" r:id="rId14"/>
    <p:sldId id="271" r:id="rId15"/>
    <p:sldId id="272" r:id="rId16"/>
    <p:sldId id="273" r:id="rId17"/>
    <p:sldId id="295"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2" r:id="rId35"/>
  </p:sldIdLst>
  <p:sldSz cx="12192000" cy="6858000"/>
  <p:notesSz cx="6858000" cy="9144000"/>
  <p:embeddedFontLst>
    <p:embeddedFont>
      <p:font typeface="Aharoni" panose="02010803020104030203" pitchFamily="2" charset="-79"/>
      <p:bold r:id="rId37"/>
    </p:embeddedFont>
    <p:embeddedFont>
      <p:font typeface="Calibri" panose="020F0502020204030204" pitchFamily="34" charset="0"/>
      <p:regular r:id="rId38"/>
      <p:bold r:id="rId39"/>
      <p:italic r:id="rId40"/>
      <p:boldItalic r:id="rId41"/>
    </p:embeddedFont>
    <p:embeddedFont>
      <p:font typeface="Lato" panose="020B0604020202020204"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4FB6FD-199C-4E43-9694-3FBB95727ACB}">
  <a:tblStyle styleId="{B34FB6FD-199C-4E43-9694-3FBB95727ACB}"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F0F0F0"/>
          </a:solidFill>
        </a:fill>
      </a:tcStyle>
    </a:band1H>
    <a:band2H>
      <a:tcTxStyle/>
      <a:tcStyle>
        <a:tcBdr/>
      </a:tcStyle>
    </a:band2H>
    <a:band1V>
      <a:tcTxStyle/>
      <a:tcStyle>
        <a:tcBdr/>
        <a:fill>
          <a:solidFill>
            <a:srgbClr val="F0F0F0"/>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3"/>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792"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8" name="Google Shape;39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3" name="Google Shape;643;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769F9A-F54B-4A0B-AF23-13F7A1EF6B38}" type="slidenum">
              <a:rPr lang="en-US" smtClean="0"/>
              <a:pPr/>
              <a:t>5</a:t>
            </a:fld>
            <a:endParaRPr lang="en-US"/>
          </a:p>
        </p:txBody>
      </p:sp>
    </p:spTree>
    <p:extLst>
      <p:ext uri="{BB962C8B-B14F-4D97-AF65-F5344CB8AC3E}">
        <p14:creationId xmlns:p14="http://schemas.microsoft.com/office/powerpoint/2010/main" val="3772396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769F9A-F54B-4A0B-AF23-13F7A1EF6B38}" type="slidenum">
              <a:rPr lang="en-US" smtClean="0"/>
              <a:pPr/>
              <a:t>6</a:t>
            </a:fld>
            <a:endParaRPr lang="en-US"/>
          </a:p>
        </p:txBody>
      </p:sp>
    </p:spTree>
    <p:extLst>
      <p:ext uri="{BB962C8B-B14F-4D97-AF65-F5344CB8AC3E}">
        <p14:creationId xmlns:p14="http://schemas.microsoft.com/office/powerpoint/2010/main" val="1904087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2" name="Google Shape;7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Google Shape;8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4" name="Google Shape;64;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7.gif"/><Relationship Id="rId5" Type="http://schemas.openxmlformats.org/officeDocument/2006/relationships/hyperlink" Target="https://getbootstrap.com/docs/4.0/components/modal/" TargetMode="External"/><Relationship Id="rId4" Type="http://schemas.openxmlformats.org/officeDocument/2006/relationships/hyperlink" Target="https://getbootstrap.com/"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5.png"/><Relationship Id="rId7"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jqueryui.com/accordion/" TargetMode="External"/><Relationship Id="rId5" Type="http://schemas.openxmlformats.org/officeDocument/2006/relationships/hyperlink" Target="https://getbootstrap.com/docs/4.3/components/collapse/" TargetMode="External"/><Relationship Id="rId4" Type="http://schemas.openxmlformats.org/officeDocument/2006/relationships/hyperlink" Target="https://api.jqueryui.com/accordion/" TargetMode="Externa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9.gif"/><Relationship Id="rId5" Type="http://schemas.openxmlformats.org/officeDocument/2006/relationships/hyperlink" Target="https://jqueryui.com/datepicker/" TargetMode="External"/><Relationship Id="rId4" Type="http://schemas.openxmlformats.org/officeDocument/2006/relationships/hyperlink" Target="https://bootstrap-datepicker.readthedocs.io/en/latest/"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0.gif"/><Relationship Id="rId5" Type="http://schemas.openxmlformats.org/officeDocument/2006/relationships/hyperlink" Target="https://jqueryui.com/autocomplete/" TargetMode="External"/><Relationship Id="rId4" Type="http://schemas.openxmlformats.org/officeDocument/2006/relationships/hyperlink" Target="https://phppot.com/jquery/jquery-ajax-autocomplete-country-exampl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hyperlink" Target="https://stevenwanderski.github.io/conditional-field/"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gif"/></Relationships>
</file>

<file path=ppt/slides/_rels/slide19.xml.rels><?xml version="1.0" encoding="UTF-8" standalone="yes"?>
<Relationships xmlns="http://schemas.openxmlformats.org/package/2006/relationships"><Relationship Id="rId3" Type="http://schemas.openxmlformats.org/officeDocument/2006/relationships/hyperlink" Target="https://select2.org/getting-started/basic-usage" TargetMode="External"/><Relationship Id="rId7"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3.gif"/><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www.tutorialspoint.com/laravel/laravel_forms.ht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s://www.sitepoint.com/crud-create-read-update-delete-laravel-ap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4.gif"/><Relationship Id="rId4" Type="http://schemas.openxmlformats.org/officeDocument/2006/relationships/hyperlink" Target="http://www.randomsnippets.com/2011/04/10/how-to-hide-show-or-toggle-your-div-with-jquery/"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hyperlink" Target="https://viewerjs.org/examples/" TargetMode="External"/><Relationship Id="rId4" Type="http://schemas.openxmlformats.org/officeDocument/2006/relationships/hyperlink" Target="https://viewerjs.org/"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tutorialspoint.com/laravel/laravel_ajax.htm" TargetMode="External"/><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www.w3schools.com/jquery/tryit.asp?filename=tryjquery_ajax_ajax" TargetMode="Externa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formget.com/ajax-image-upload-php/" TargetMode="External"/><Relationship Id="rId7"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9.png"/><Relationship Id="rId7" Type="http://schemas.openxmlformats.org/officeDocument/2006/relationships/hyperlink" Target="https://www.dyclassroom.com/tinymce/how-to-setup-tinymce-text-editor"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s://www.quackit.com/html/html_editors/tinymce_editor.cfm" TargetMode="External"/><Relationship Id="rId5" Type="http://schemas.openxmlformats.org/officeDocument/2006/relationships/hyperlink" Target="https://www.tiny.cloud/" TargetMode="External"/><Relationship Id="rId4" Type="http://schemas.openxmlformats.org/officeDocument/2006/relationships/image" Target="../media/image5.pn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medium.com/@dennissmink/laravel-google-recaptcha-a0e2d8b2d03b" TargetMode="External"/><Relationship Id="rId5" Type="http://schemas.openxmlformats.org/officeDocument/2006/relationships/image" Target="../media/image1.png"/><Relationship Id="rId4" Type="http://schemas.openxmlformats.org/officeDocument/2006/relationships/image" Target="../media/image30.gif"/></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fontawesome.com/icons" TargetMode="External"/><Relationship Id="rId4" Type="http://schemas.openxmlformats.org/officeDocument/2006/relationships/hyperlink" Target="https://fontawesome.com/how-to-use/on-the-web/referencing-icons/basic-use"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restapitutorial.com/httpstatuscodes.html"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hyperlink" Target="https://developer.mozilla.org/en-US/docs/Web/HTTP/Status"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HNygard/dompdf/tree/master/dompdf/lib" TargetMode="External"/><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github.com/barryvdh/laravel-dompdf" TargetMode="External"/><Relationship Id="rId5" Type="http://schemas.openxmlformats.org/officeDocument/2006/relationships/hyperlink" Target="https://github.com/dompdf/dompdf" TargetMode="External"/><Relationship Id="rId10" Type="http://schemas.openxmlformats.org/officeDocument/2006/relationships/image" Target="../media/image34.jpeg"/><Relationship Id="rId4" Type="http://schemas.openxmlformats.org/officeDocument/2006/relationships/hyperlink" Target="https://github.com/kartik-v/yii2-mpdf" TargetMode="External"/><Relationship Id="rId9"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hyperlink" Target="https://www.w3schools.com/tags/tag_object.asp" TargetMode="External"/><Relationship Id="rId7"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5.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w3schools.com/php/php_sessions.asp" TargetMode="External"/><Relationship Id="rId7"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6.jpeg"/><Relationship Id="rId5" Type="http://schemas.openxmlformats.org/officeDocument/2006/relationships/image" Target="../media/image5.png"/><Relationship Id="rId4" Type="http://schemas.openxmlformats.org/officeDocument/2006/relationships/hyperlink" Target="https://laravel.com/docs/5.1/session"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w3schools.com/php/php_mysql_create_table.asp" TargetMode="External"/><Relationship Id="rId13" Type="http://schemas.openxmlformats.org/officeDocument/2006/relationships/hyperlink" Target="https://www.w3schools.com/php/php_mysql_select.asp" TargetMode="External"/><Relationship Id="rId18" Type="http://schemas.openxmlformats.org/officeDocument/2006/relationships/hyperlink" Target="http://www.mysqltutorial.org/" TargetMode="External"/><Relationship Id="rId3" Type="http://schemas.openxmlformats.org/officeDocument/2006/relationships/image" Target="../media/image5.png"/><Relationship Id="rId7" Type="http://schemas.openxmlformats.org/officeDocument/2006/relationships/hyperlink" Target="https://www.w3schools.com/php/php_mysql_create.asp" TargetMode="External"/><Relationship Id="rId12" Type="http://schemas.openxmlformats.org/officeDocument/2006/relationships/hyperlink" Target="https://www.w3schools.com/php/php_mysql_prepared_statements.asp" TargetMode="External"/><Relationship Id="rId17" Type="http://schemas.openxmlformats.org/officeDocument/2006/relationships/hyperlink" Target="https://www.w3schools.com/php/php_mysql_update.asp" TargetMode="External"/><Relationship Id="rId2" Type="http://schemas.openxmlformats.org/officeDocument/2006/relationships/notesSlide" Target="../notesSlides/notesSlide30.xml"/><Relationship Id="rId16" Type="http://schemas.openxmlformats.org/officeDocument/2006/relationships/hyperlink" Target="https://www.w3schools.com/php/php_mysql_delete.asp" TargetMode="External"/><Relationship Id="rId20"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www.w3schools.com/php/php_mysql_connect.asp" TargetMode="External"/><Relationship Id="rId11" Type="http://schemas.openxmlformats.org/officeDocument/2006/relationships/hyperlink" Target="https://www.w3schools.com/php/php_mysql_insert_multiple.asp" TargetMode="External"/><Relationship Id="rId5" Type="http://schemas.openxmlformats.org/officeDocument/2006/relationships/image" Target="../media/image38.jpeg"/><Relationship Id="rId15" Type="http://schemas.openxmlformats.org/officeDocument/2006/relationships/hyperlink" Target="https://www.w3schools.com/php/php_mysql_select_orderby.asp" TargetMode="External"/><Relationship Id="rId10" Type="http://schemas.openxmlformats.org/officeDocument/2006/relationships/hyperlink" Target="https://www.w3schools.com/php/php_mysql_insert_lastid.asp" TargetMode="External"/><Relationship Id="rId19" Type="http://schemas.openxmlformats.org/officeDocument/2006/relationships/hyperlink" Target="https://www.tutorialspoint.com/mysql/index.htm" TargetMode="External"/><Relationship Id="rId4" Type="http://schemas.openxmlformats.org/officeDocument/2006/relationships/image" Target="../media/image37.png"/><Relationship Id="rId9" Type="http://schemas.openxmlformats.org/officeDocument/2006/relationships/hyperlink" Target="https://www.w3schools.com/php/php_mysql_insert.asp" TargetMode="External"/><Relationship Id="rId14" Type="http://schemas.openxmlformats.org/officeDocument/2006/relationships/hyperlink" Target="https://www.w3schools.com/php/php_mysql_select_where.as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0.gif"/><Relationship Id="rId5" Type="http://schemas.openxmlformats.org/officeDocument/2006/relationships/hyperlink" Target="https://github.com/yajra/laravel-datatables" TargetMode="External"/><Relationship Id="rId4" Type="http://schemas.openxmlformats.org/officeDocument/2006/relationships/hyperlink" Target="https://datatables.ne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jpeg"/><Relationship Id="rId5" Type="http://schemas.openxmlformats.org/officeDocument/2006/relationships/hyperlink" Target="https://www.sitepoint.com/crud-create-read-update-delete-laravel-app/" TargetMode="External"/><Relationship Id="rId10" Type="http://schemas.openxmlformats.org/officeDocument/2006/relationships/hyperlink" Target="https://www.w3schools.com/howto/howto_js_form_steps.asp" TargetMode="External"/><Relationship Id="rId4" Type="http://schemas.openxmlformats.org/officeDocument/2006/relationships/hyperlink" Target="https://www.tutorialspoint.com/laravel/laravel_forms.htm" TargetMode="External"/><Relationship Id="rId9" Type="http://schemas.openxmlformats.org/officeDocument/2006/relationships/hyperlink" Target="https://www.w3schools.com/howto/howto_js_tabs.asp"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www.jquery-steps.com/Examples" TargetMode="External"/><Relationship Id="rId4" Type="http://schemas.openxmlformats.org/officeDocument/2006/relationships/hyperlink" Target="http://www.jquery-steps.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s://www.jqueryscript.net/form/Multilevel-Dependent-Dropdown-Plugin-With-jQuery-Dependent-Dropdowns.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tutorialspoint.com/laravel/laravel_forms.htm" TargetMode="External"/><Relationship Id="rId7"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hyperlink" Target="https://www.sitepoint.com/crud-create-read-update-delete-laravel-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grpSp>
        <p:nvGrpSpPr>
          <p:cNvPr id="108" name="Google Shape;108;p16"/>
          <p:cNvGrpSpPr/>
          <p:nvPr/>
        </p:nvGrpSpPr>
        <p:grpSpPr>
          <a:xfrm>
            <a:off x="0" y="0"/>
            <a:ext cx="11932229" cy="6858000"/>
            <a:chOff x="0" y="0"/>
            <a:chExt cx="11932229" cy="6858000"/>
          </a:xfrm>
        </p:grpSpPr>
        <p:sp>
          <p:nvSpPr>
            <p:cNvPr id="109" name="Google Shape;109;p16"/>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7CAAC"/>
                </a:solidFill>
                <a:latin typeface="Calibri"/>
                <a:ea typeface="Calibri"/>
                <a:cs typeface="Calibri"/>
                <a:sym typeface="Calibri"/>
              </a:endParaRPr>
            </a:p>
          </p:txBody>
        </p:sp>
        <p:grpSp>
          <p:nvGrpSpPr>
            <p:cNvPr id="110" name="Google Shape;110;p16"/>
            <p:cNvGrpSpPr/>
            <p:nvPr/>
          </p:nvGrpSpPr>
          <p:grpSpPr>
            <a:xfrm>
              <a:off x="1712686" y="550791"/>
              <a:ext cx="10219543" cy="5864078"/>
              <a:chOff x="1712686" y="550791"/>
              <a:chExt cx="10219543" cy="5864078"/>
            </a:xfrm>
          </p:grpSpPr>
          <p:sp>
            <p:nvSpPr>
              <p:cNvPr id="111" name="Google Shape;111;p16"/>
              <p:cNvSpPr/>
              <p:nvPr/>
            </p:nvSpPr>
            <p:spPr>
              <a:xfrm>
                <a:off x="1712686" y="550791"/>
                <a:ext cx="9499265" cy="5864078"/>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rgbClr val="F7CAAC"/>
                  </a:solidFill>
                  <a:latin typeface="Calibri"/>
                  <a:ea typeface="Calibri"/>
                  <a:cs typeface="Calibri"/>
                  <a:sym typeface="Calibri"/>
                </a:endParaRPr>
              </a:p>
            </p:txBody>
          </p:sp>
          <p:grpSp>
            <p:nvGrpSpPr>
              <p:cNvPr id="112" name="Google Shape;112;p16"/>
              <p:cNvGrpSpPr/>
              <p:nvPr/>
            </p:nvGrpSpPr>
            <p:grpSpPr>
              <a:xfrm>
                <a:off x="11641281" y="4292404"/>
                <a:ext cx="290948" cy="2014805"/>
                <a:chOff x="11641281" y="4292404"/>
                <a:chExt cx="290948" cy="2014805"/>
              </a:xfrm>
            </p:grpSpPr>
            <p:sp>
              <p:nvSpPr>
                <p:cNvPr id="113" name="Google Shape;113;p16"/>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6"/>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6"/>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16"/>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16"/>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18" name="Google Shape;118;p16"/>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grpSp>
      <p:sp>
        <p:nvSpPr>
          <p:cNvPr id="119" name="Google Shape;119;p16"/>
          <p:cNvSpPr txBox="1">
            <a:spLocks noGrp="1"/>
          </p:cNvSpPr>
          <p:nvPr>
            <p:ph type="ctrTitle"/>
          </p:nvPr>
        </p:nvSpPr>
        <p:spPr>
          <a:xfrm>
            <a:off x="3325090" y="0"/>
            <a:ext cx="7886861"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Aharoni"/>
              <a:buNone/>
            </a:pPr>
            <a:r>
              <a:rPr lang="en-US" sz="3600" b="1" u="sng" cap="small">
                <a:latin typeface="Aharoni"/>
                <a:ea typeface="Aharoni"/>
                <a:cs typeface="Aharoni"/>
                <a:sym typeface="Aharoni"/>
              </a:rPr>
              <a:t>Index</a:t>
            </a:r>
            <a:endParaRPr sz="3600">
              <a:latin typeface="Aharoni"/>
              <a:ea typeface="Aharoni"/>
              <a:cs typeface="Aharoni"/>
              <a:sym typeface="Aharoni"/>
            </a:endParaRPr>
          </a:p>
        </p:txBody>
      </p:sp>
      <p:graphicFrame>
        <p:nvGraphicFramePr>
          <p:cNvPr id="120" name="Google Shape;120;p16"/>
          <p:cNvGraphicFramePr/>
          <p:nvPr/>
        </p:nvGraphicFramePr>
        <p:xfrm>
          <a:off x="3325090" y="603798"/>
          <a:ext cx="7352275" cy="5852400"/>
        </p:xfrm>
        <a:graphic>
          <a:graphicData uri="http://schemas.openxmlformats.org/drawingml/2006/table">
            <a:tbl>
              <a:tblPr firstRow="1" bandRow="1">
                <a:noFill/>
                <a:tableStyleId>{B34FB6FD-199C-4E43-9694-3FBB95727ACB}</a:tableStyleId>
              </a:tblPr>
              <a:tblGrid>
                <a:gridCol w="861900">
                  <a:extLst>
                    <a:ext uri="{9D8B030D-6E8A-4147-A177-3AD203B41FA5}">
                      <a16:colId xmlns:a16="http://schemas.microsoft.com/office/drawing/2014/main" val="20000"/>
                    </a:ext>
                  </a:extLst>
                </a:gridCol>
                <a:gridCol w="4210400">
                  <a:extLst>
                    <a:ext uri="{9D8B030D-6E8A-4147-A177-3AD203B41FA5}">
                      <a16:colId xmlns:a16="http://schemas.microsoft.com/office/drawing/2014/main" val="20001"/>
                    </a:ext>
                  </a:extLst>
                </a:gridCol>
                <a:gridCol w="1557575">
                  <a:extLst>
                    <a:ext uri="{9D8B030D-6E8A-4147-A177-3AD203B41FA5}">
                      <a16:colId xmlns:a16="http://schemas.microsoft.com/office/drawing/2014/main" val="20002"/>
                    </a:ext>
                  </a:extLst>
                </a:gridCol>
                <a:gridCol w="722400">
                  <a:extLst>
                    <a:ext uri="{9D8B030D-6E8A-4147-A177-3AD203B41FA5}">
                      <a16:colId xmlns:a16="http://schemas.microsoft.com/office/drawing/2014/main" val="20003"/>
                    </a:ext>
                  </a:extLst>
                </a:gridCol>
              </a:tblGrid>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Serial</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Topic Name</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Category</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Slide no.</a:t>
                      </a:r>
                      <a:endParaRPr/>
                    </a:p>
                  </a:txBody>
                  <a:tcPr marL="91450" marR="91450" marT="45725" marB="45725"/>
                </a:tc>
                <a:extLst>
                  <a:ext uri="{0D108BD9-81ED-4DB2-BD59-A6C34878D82A}">
                    <a16:rowId xmlns:a16="http://schemas.microsoft.com/office/drawing/2014/main" val="10000"/>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Basic form building </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HTML CSS</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4</a:t>
                      </a:r>
                      <a:endParaRPr/>
                    </a:p>
                  </a:txBody>
                  <a:tcPr marL="91450" marR="91450" marT="45725" marB="45725"/>
                </a:tc>
                <a:extLst>
                  <a:ext uri="{0D108BD9-81ED-4DB2-BD59-A6C34878D82A}">
                    <a16:rowId xmlns:a16="http://schemas.microsoft.com/office/drawing/2014/main" val="10001"/>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Related Select</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HTML CSS</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7</a:t>
                      </a:r>
                      <a:endParaRPr/>
                    </a:p>
                  </a:txBody>
                  <a:tcPr marL="91450" marR="91450" marT="45725" marB="45725"/>
                </a:tc>
                <a:extLst>
                  <a:ext uri="{0D108BD9-81ED-4DB2-BD59-A6C34878D82A}">
                    <a16:rowId xmlns:a16="http://schemas.microsoft.com/office/drawing/2014/main" val="10002"/>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3</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Form save as draft</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HTML CSS</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8</a:t>
                      </a:r>
                      <a:endParaRPr/>
                    </a:p>
                  </a:txBody>
                  <a:tcPr marL="91450" marR="91450" marT="45725" marB="45725"/>
                </a:tc>
                <a:extLst>
                  <a:ext uri="{0D108BD9-81ED-4DB2-BD59-A6C34878D82A}">
                    <a16:rowId xmlns:a16="http://schemas.microsoft.com/office/drawing/2014/main" val="10003"/>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4</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HTML5 Form Elements</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HTML CSS</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10</a:t>
                      </a:r>
                      <a:endParaRPr/>
                    </a:p>
                  </a:txBody>
                  <a:tcPr marL="91450" marR="91450" marT="45725" marB="45725"/>
                </a:tc>
                <a:extLst>
                  <a:ext uri="{0D108BD9-81ED-4DB2-BD59-A6C34878D82A}">
                    <a16:rowId xmlns:a16="http://schemas.microsoft.com/office/drawing/2014/main" val="10004"/>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5</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Bootstrap Component</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Bootstrap </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14</a:t>
                      </a:r>
                      <a:endParaRPr/>
                    </a:p>
                  </a:txBody>
                  <a:tcPr marL="91450" marR="91450" marT="45725" marB="45725"/>
                </a:tc>
                <a:extLst>
                  <a:ext uri="{0D108BD9-81ED-4DB2-BD59-A6C34878D82A}">
                    <a16:rowId xmlns:a16="http://schemas.microsoft.com/office/drawing/2014/main" val="10005"/>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6</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Javascript &amp; Jquery Component</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Javascript &amp; Jquery</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16</a:t>
                      </a:r>
                      <a:endParaRPr/>
                    </a:p>
                  </a:txBody>
                  <a:tcPr marL="91450" marR="91450" marT="45725" marB="45725"/>
                </a:tc>
                <a:extLst>
                  <a:ext uri="{0D108BD9-81ED-4DB2-BD59-A6C34878D82A}">
                    <a16:rowId xmlns:a16="http://schemas.microsoft.com/office/drawing/2014/main" val="10006"/>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7</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Arithmetic inside form using javascript</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Javascript &amp; Jquery</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20</a:t>
                      </a:r>
                      <a:endParaRPr/>
                    </a:p>
                  </a:txBody>
                  <a:tcPr marL="91450" marR="91450" marT="45725" marB="45725"/>
                </a:tc>
                <a:extLst>
                  <a:ext uri="{0D108BD9-81ED-4DB2-BD59-A6C34878D82A}">
                    <a16:rowId xmlns:a16="http://schemas.microsoft.com/office/drawing/2014/main" val="10007"/>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8</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Select2 / Autocomplete plugins for dropdown list</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Javascript &amp; Jquery</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21</a:t>
                      </a:r>
                      <a:endParaRPr/>
                    </a:p>
                  </a:txBody>
                  <a:tcPr marL="91450" marR="91450" marT="45725" marB="45725"/>
                </a:tc>
                <a:extLst>
                  <a:ext uri="{0D108BD9-81ED-4DB2-BD59-A6C34878D82A}">
                    <a16:rowId xmlns:a16="http://schemas.microsoft.com/office/drawing/2014/main" val="10008"/>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9</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Show/hide portion of form conditionally</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Javascript &amp; Jquery</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22</a:t>
                      </a:r>
                      <a:endParaRPr/>
                    </a:p>
                  </a:txBody>
                  <a:tcPr marL="91450" marR="91450" marT="45725" marB="45725"/>
                </a:tc>
                <a:extLst>
                  <a:ext uri="{0D108BD9-81ED-4DB2-BD59-A6C34878D82A}">
                    <a16:rowId xmlns:a16="http://schemas.microsoft.com/office/drawing/2014/main" val="10009"/>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10</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ViewerJS</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Javascript &amp; Jquery</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23</a:t>
                      </a:r>
                      <a:endParaRPr/>
                    </a:p>
                  </a:txBody>
                  <a:tcPr marL="91450" marR="91450" marT="45725" marB="45725"/>
                </a:tc>
                <a:extLst>
                  <a:ext uri="{0D108BD9-81ED-4DB2-BD59-A6C34878D82A}">
                    <a16:rowId xmlns:a16="http://schemas.microsoft.com/office/drawing/2014/main" val="10010"/>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11</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Ajax</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Ajax</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24</a:t>
                      </a:r>
                      <a:endParaRPr/>
                    </a:p>
                  </a:txBody>
                  <a:tcPr marL="91450" marR="91450" marT="45725" marB="45725"/>
                </a:tc>
                <a:extLst>
                  <a:ext uri="{0D108BD9-81ED-4DB2-BD59-A6C34878D82A}">
                    <a16:rowId xmlns:a16="http://schemas.microsoft.com/office/drawing/2014/main" val="10011"/>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12</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Image/File uploading using Ajax</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Ajax</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25</a:t>
                      </a:r>
                      <a:endParaRPr/>
                    </a:p>
                  </a:txBody>
                  <a:tcPr marL="91450" marR="91450" marT="45725" marB="45725"/>
                </a:tc>
                <a:extLst>
                  <a:ext uri="{0D108BD9-81ED-4DB2-BD59-A6C34878D82A}">
                    <a16:rowId xmlns:a16="http://schemas.microsoft.com/office/drawing/2014/main" val="10012"/>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13</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Text Editor- TinyMCE</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Online Editor</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26</a:t>
                      </a:r>
                      <a:endParaRPr/>
                    </a:p>
                  </a:txBody>
                  <a:tcPr marL="91450" marR="91450" marT="45725" marB="45725"/>
                </a:tc>
                <a:extLst>
                  <a:ext uri="{0D108BD9-81ED-4DB2-BD59-A6C34878D82A}">
                    <a16:rowId xmlns:a16="http://schemas.microsoft.com/office/drawing/2014/main" val="10013"/>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14</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Captcha</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Plugins</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27</a:t>
                      </a:r>
                      <a:endParaRPr/>
                    </a:p>
                  </a:txBody>
                  <a:tcPr marL="91450" marR="91450" marT="45725" marB="45725"/>
                </a:tc>
                <a:extLst>
                  <a:ext uri="{0D108BD9-81ED-4DB2-BD59-A6C34878D82A}">
                    <a16:rowId xmlns:a16="http://schemas.microsoft.com/office/drawing/2014/main" val="10014"/>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15</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External HTML Component - Font Awesome</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Font Awesome</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28</a:t>
                      </a:r>
                      <a:endParaRPr/>
                    </a:p>
                  </a:txBody>
                  <a:tcPr marL="91450" marR="91450" marT="45725" marB="45725"/>
                </a:tc>
                <a:extLst>
                  <a:ext uri="{0D108BD9-81ED-4DB2-BD59-A6C34878D82A}">
                    <a16:rowId xmlns:a16="http://schemas.microsoft.com/office/drawing/2014/main" val="10015"/>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16</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HTTP Response Status &amp; Messages</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Response code</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29</a:t>
                      </a:r>
                      <a:endParaRPr/>
                    </a:p>
                  </a:txBody>
                  <a:tcPr marL="91450" marR="91450" marT="45725" marB="45725"/>
                </a:tc>
                <a:extLst>
                  <a:ext uri="{0D108BD9-81ED-4DB2-BD59-A6C34878D82A}">
                    <a16:rowId xmlns:a16="http://schemas.microsoft.com/office/drawing/2014/main" val="10016"/>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17</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Dynamic PDF Building using PHP (mpdf or dompdf)</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Export PDF</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30</a:t>
                      </a:r>
                      <a:endParaRPr/>
                    </a:p>
                  </a:txBody>
                  <a:tcPr marL="91450" marR="91450" marT="45725" marB="45725"/>
                </a:tc>
                <a:extLst>
                  <a:ext uri="{0D108BD9-81ED-4DB2-BD59-A6C34878D82A}">
                    <a16:rowId xmlns:a16="http://schemas.microsoft.com/office/drawing/2014/main" val="10017"/>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18</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Session</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Session</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32</a:t>
                      </a:r>
                      <a:endParaRPr/>
                    </a:p>
                  </a:txBody>
                  <a:tcPr marL="91450" marR="91450" marT="45725" marB="45725"/>
                </a:tc>
                <a:extLst>
                  <a:ext uri="{0D108BD9-81ED-4DB2-BD59-A6C34878D82A}">
                    <a16:rowId xmlns:a16="http://schemas.microsoft.com/office/drawing/2014/main" val="10018"/>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19</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Database Operations</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Database</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33</a:t>
                      </a:r>
                      <a:endParaRPr/>
                    </a:p>
                  </a:txBody>
                  <a:tcPr marL="91450" marR="91450" marT="45725" marB="45725"/>
                </a:tc>
                <a:extLst>
                  <a:ext uri="{0D108BD9-81ED-4DB2-BD59-A6C34878D82A}">
                    <a16:rowId xmlns:a16="http://schemas.microsoft.com/office/drawing/2014/main" val="10019"/>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20</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Different types of email sending (With attachment cc,  bcc).</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Email</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34</a:t>
                      </a:r>
                      <a:endParaRPr/>
                    </a:p>
                  </a:txBody>
                  <a:tcPr marL="91450" marR="91450" marT="45725" marB="45725"/>
                </a:tc>
                <a:extLst>
                  <a:ext uri="{0D108BD9-81ED-4DB2-BD59-A6C34878D82A}">
                    <a16:rowId xmlns:a16="http://schemas.microsoft.com/office/drawing/2014/main" val="10020"/>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21</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Data tables plugins</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Datatable</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35</a:t>
                      </a:r>
                      <a:endParaRPr/>
                    </a:p>
                  </a:txBody>
                  <a:tcPr marL="91450" marR="91450" marT="45725" marB="45725"/>
                </a:tc>
                <a:extLst>
                  <a:ext uri="{0D108BD9-81ED-4DB2-BD59-A6C34878D82A}">
                    <a16:rowId xmlns:a16="http://schemas.microsoft.com/office/drawing/2014/main" val="10021"/>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22</a:t>
                      </a:r>
                      <a:endParaRPr/>
                    </a:p>
                  </a:txBody>
                  <a:tcPr marL="91450" marR="91450" marT="45725" marB="45725"/>
                </a:tc>
                <a:tc>
                  <a:txBody>
                    <a:bodyPr/>
                    <a:lstStyle/>
                    <a:p>
                      <a:pPr marL="0" marR="0" lvl="0" indent="0" algn="l" rtl="0">
                        <a:spcBef>
                          <a:spcPts val="0"/>
                        </a:spcBef>
                        <a:spcAft>
                          <a:spcPts val="0"/>
                        </a:spcAft>
                        <a:buNone/>
                      </a:pPr>
                      <a:r>
                        <a:rPr lang="en-US" sz="1000" b="1" u="none" strike="noStrike" cap="none">
                          <a:latin typeface="Arial"/>
                          <a:ea typeface="Arial"/>
                          <a:cs typeface="Arial"/>
                          <a:sym typeface="Arial"/>
                        </a:rPr>
                        <a:t>Access Control for different types of user</a:t>
                      </a:r>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Authorization</a:t>
                      </a:r>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36</a:t>
                      </a:r>
                      <a:endParaRPr/>
                    </a:p>
                  </a:txBody>
                  <a:tcPr marL="91450" marR="91450" marT="45725" marB="45725"/>
                </a:tc>
                <a:extLst>
                  <a:ext uri="{0D108BD9-81ED-4DB2-BD59-A6C34878D82A}">
                    <a16:rowId xmlns:a16="http://schemas.microsoft.com/office/drawing/2014/main" val="10022"/>
                  </a:ext>
                </a:extLst>
              </a:tr>
              <a:tr h="127000">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23</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US" sz="1000" b="1" u="none" strike="noStrike" cap="none">
                          <a:latin typeface="Arial"/>
                          <a:ea typeface="Arial"/>
                          <a:cs typeface="Arial"/>
                          <a:sym typeface="Arial"/>
                        </a:rPr>
                        <a:t>Other Components</a:t>
                      </a: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endParaRPr sz="1000" b="1" u="none" strike="noStrike" cap="none">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1000" b="1" u="none" strike="noStrike" cap="none">
                          <a:latin typeface="Arial"/>
                          <a:ea typeface="Arial"/>
                          <a:cs typeface="Arial"/>
                          <a:sym typeface="Arial"/>
                        </a:rPr>
                        <a:t>37</a:t>
                      </a:r>
                      <a:endParaRPr/>
                    </a:p>
                  </a:txBody>
                  <a:tcPr marL="91450" marR="91450" marT="45725" marB="45725"/>
                </a:tc>
                <a:extLst>
                  <a:ext uri="{0D108BD9-81ED-4DB2-BD59-A6C34878D82A}">
                    <a16:rowId xmlns:a16="http://schemas.microsoft.com/office/drawing/2014/main" val="10023"/>
                  </a:ext>
                </a:extLst>
              </a:tr>
            </a:tbl>
          </a:graphicData>
        </a:graphic>
      </p:graphicFrame>
    </p:spTree>
  </p:cSld>
  <p:clrMapOvr>
    <a:masterClrMapping/>
  </p:clrMapOvr>
  <p:transition spd="slow">
    <p:push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grpSp>
        <p:nvGrpSpPr>
          <p:cNvPr id="296" name="Google Shape;296;p25"/>
          <p:cNvGrpSpPr/>
          <p:nvPr/>
        </p:nvGrpSpPr>
        <p:grpSpPr>
          <a:xfrm>
            <a:off x="0" y="0"/>
            <a:ext cx="11932229" cy="6858000"/>
            <a:chOff x="0" y="0"/>
            <a:chExt cx="11932229" cy="6858000"/>
          </a:xfrm>
        </p:grpSpPr>
        <p:sp>
          <p:nvSpPr>
            <p:cNvPr id="297" name="Google Shape;297;p25"/>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298" name="Google Shape;298;p25"/>
            <p:cNvGrpSpPr/>
            <p:nvPr/>
          </p:nvGrpSpPr>
          <p:grpSpPr>
            <a:xfrm>
              <a:off x="11641281" y="4292404"/>
              <a:ext cx="290948" cy="2014805"/>
              <a:chOff x="11641281" y="4292404"/>
              <a:chExt cx="290948" cy="2014805"/>
            </a:xfrm>
          </p:grpSpPr>
          <p:sp>
            <p:nvSpPr>
              <p:cNvPr id="299" name="Google Shape;299;p25"/>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0" name="Google Shape;300;p25"/>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1" name="Google Shape;301;p25"/>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2" name="Google Shape;302;p25"/>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3" name="Google Shape;303;p25"/>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04" name="Google Shape;304;p25"/>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305" name="Google Shape;305;p25"/>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HTML5 Form Elements</a:t>
            </a:r>
            <a:endParaRPr/>
          </a:p>
        </p:txBody>
      </p:sp>
      <p:sp>
        <p:nvSpPr>
          <p:cNvPr id="306" name="Google Shape;306;p25"/>
          <p:cNvSpPr/>
          <p:nvPr/>
        </p:nvSpPr>
        <p:spPr>
          <a:xfrm>
            <a:off x="249383" y="1408552"/>
            <a:ext cx="2784762" cy="256993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HTML5 added the following form elements:</a:t>
            </a:r>
            <a:endParaRPr sz="12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DC143C"/>
              </a:buClr>
              <a:buSzPts val="1150"/>
              <a:buFont typeface="Arial"/>
              <a:buChar char="●"/>
            </a:pPr>
            <a:r>
              <a:rPr lang="en-US" sz="1400">
                <a:solidFill>
                  <a:srgbClr val="DC143C"/>
                </a:solidFill>
                <a:latin typeface="Courier New"/>
                <a:ea typeface="Courier New"/>
                <a:cs typeface="Courier New"/>
                <a:sym typeface="Courier New"/>
              </a:rPr>
              <a:t>&lt;datalist&gt;</a:t>
            </a:r>
            <a:endParaRPr sz="1200">
              <a:solidFill>
                <a:schemeClr val="dk1"/>
              </a:solidFill>
              <a:latin typeface="Verdana"/>
              <a:ea typeface="Verdana"/>
              <a:cs typeface="Verdana"/>
              <a:sym typeface="Verdana"/>
            </a:endParaRPr>
          </a:p>
          <a:p>
            <a:pPr marL="342900" marR="0" lvl="0" indent="-342900" algn="just" rtl="0">
              <a:lnSpc>
                <a:spcPct val="115000"/>
              </a:lnSpc>
              <a:spcBef>
                <a:spcPts val="0"/>
              </a:spcBef>
              <a:spcAft>
                <a:spcPts val="0"/>
              </a:spcAft>
              <a:buClr>
                <a:srgbClr val="DC143C"/>
              </a:buClr>
              <a:buSzPts val="1150"/>
              <a:buFont typeface="Arial"/>
              <a:buChar char="●"/>
            </a:pPr>
            <a:r>
              <a:rPr lang="en-US" sz="1400">
                <a:solidFill>
                  <a:srgbClr val="DC143C"/>
                </a:solidFill>
                <a:latin typeface="Courier New"/>
                <a:ea typeface="Courier New"/>
                <a:cs typeface="Courier New"/>
                <a:sym typeface="Courier New"/>
              </a:rPr>
              <a:t>&lt;output&gt;</a:t>
            </a:r>
            <a:endParaRPr sz="1200">
              <a:solidFill>
                <a:schemeClr val="dk1"/>
              </a:solidFill>
              <a:latin typeface="Verdana"/>
              <a:ea typeface="Verdana"/>
              <a:cs typeface="Verdana"/>
              <a:sym typeface="Verdana"/>
            </a:endParaRPr>
          </a:p>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Note: Browsers do not display unknown elements. New elements that are not supported in older browsers will not "destroy" your web page.</a:t>
            </a:r>
            <a:endParaRPr sz="1200">
              <a:solidFill>
                <a:schemeClr val="dk1"/>
              </a:solidFill>
              <a:latin typeface="Arial"/>
              <a:ea typeface="Arial"/>
              <a:cs typeface="Arial"/>
              <a:sym typeface="Arial"/>
            </a:endParaRPr>
          </a:p>
        </p:txBody>
      </p:sp>
      <p:sp>
        <p:nvSpPr>
          <p:cNvPr id="307" name="Google Shape;307;p25"/>
          <p:cNvSpPr/>
          <p:nvPr/>
        </p:nvSpPr>
        <p:spPr>
          <a:xfrm>
            <a:off x="3574470" y="506921"/>
            <a:ext cx="7907483" cy="835613"/>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800">
                <a:solidFill>
                  <a:schemeClr val="dk1"/>
                </a:solidFill>
                <a:latin typeface="Arial"/>
                <a:ea typeface="Arial"/>
                <a:cs typeface="Arial"/>
                <a:sym typeface="Arial"/>
              </a:rPr>
              <a:t>Input Type Color</a:t>
            </a:r>
            <a:endParaRPr sz="180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en-US" sz="1400">
                <a:solidFill>
                  <a:schemeClr val="dk1"/>
                </a:solidFill>
                <a:latin typeface="Verdana"/>
                <a:ea typeface="Verdana"/>
                <a:cs typeface="Verdana"/>
                <a:sym typeface="Verdana"/>
              </a:rPr>
              <a:t>The </a:t>
            </a:r>
            <a:r>
              <a:rPr lang="en-US" sz="1400">
                <a:solidFill>
                  <a:srgbClr val="DC143C"/>
                </a:solidFill>
                <a:latin typeface="Courier New"/>
                <a:ea typeface="Courier New"/>
                <a:cs typeface="Courier New"/>
                <a:sym typeface="Courier New"/>
              </a:rPr>
              <a:t>&lt;input type="color"&gt;</a:t>
            </a:r>
            <a:r>
              <a:rPr lang="en-US" sz="1400">
                <a:solidFill>
                  <a:schemeClr val="dk1"/>
                </a:solidFill>
                <a:latin typeface="Verdana"/>
                <a:ea typeface="Verdana"/>
                <a:cs typeface="Verdana"/>
                <a:sym typeface="Verdana"/>
              </a:rPr>
              <a:t> is used for input fields that should contain a color.</a:t>
            </a:r>
            <a:endParaRPr sz="1200">
              <a:solidFill>
                <a:schemeClr val="dk1"/>
              </a:solidFill>
              <a:latin typeface="Arial"/>
              <a:ea typeface="Arial"/>
              <a:cs typeface="Arial"/>
              <a:sym typeface="Arial"/>
            </a:endParaRPr>
          </a:p>
        </p:txBody>
      </p:sp>
      <p:pic>
        <p:nvPicPr>
          <p:cNvPr id="308" name="Google Shape;308;p25"/>
          <p:cNvPicPr preferRelativeResize="0"/>
          <p:nvPr/>
        </p:nvPicPr>
        <p:blipFill rotWithShape="1">
          <a:blip r:embed="rId3">
            <a:alphaModFix/>
          </a:blip>
          <a:srcRect b="24570"/>
          <a:stretch/>
        </p:blipFill>
        <p:spPr>
          <a:xfrm>
            <a:off x="3574470" y="1342534"/>
            <a:ext cx="4953000" cy="1709948"/>
          </a:xfrm>
          <a:prstGeom prst="rect">
            <a:avLst/>
          </a:prstGeom>
          <a:noFill/>
          <a:ln>
            <a:noFill/>
          </a:ln>
        </p:spPr>
      </p:pic>
      <p:sp>
        <p:nvSpPr>
          <p:cNvPr id="309" name="Google Shape;309;p25"/>
          <p:cNvSpPr/>
          <p:nvPr/>
        </p:nvSpPr>
        <p:spPr>
          <a:xfrm>
            <a:off x="3574470" y="3244425"/>
            <a:ext cx="7907483" cy="1047979"/>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800">
                <a:solidFill>
                  <a:schemeClr val="dk1"/>
                </a:solidFill>
                <a:latin typeface="Arial"/>
                <a:ea typeface="Arial"/>
                <a:cs typeface="Arial"/>
                <a:sym typeface="Arial"/>
              </a:rPr>
              <a:t>Input Type Date</a:t>
            </a:r>
            <a:endParaRPr sz="180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en-US" sz="1400">
                <a:solidFill>
                  <a:schemeClr val="dk1"/>
                </a:solidFill>
                <a:latin typeface="Verdana"/>
                <a:ea typeface="Verdana"/>
                <a:cs typeface="Verdana"/>
                <a:sym typeface="Verdana"/>
              </a:rPr>
              <a:t>The </a:t>
            </a:r>
            <a:r>
              <a:rPr lang="en-US" sz="1400">
                <a:solidFill>
                  <a:srgbClr val="DC143C"/>
                </a:solidFill>
                <a:latin typeface="Courier New"/>
                <a:ea typeface="Courier New"/>
                <a:cs typeface="Courier New"/>
                <a:sym typeface="Courier New"/>
              </a:rPr>
              <a:t>&lt;input type="date"&gt;</a:t>
            </a:r>
            <a:r>
              <a:rPr lang="en-US" sz="1400">
                <a:solidFill>
                  <a:schemeClr val="dk1"/>
                </a:solidFill>
                <a:latin typeface="Verdana"/>
                <a:ea typeface="Verdana"/>
                <a:cs typeface="Verdana"/>
                <a:sym typeface="Verdana"/>
              </a:rPr>
              <a:t> is used for input fields that should contain a date.</a:t>
            </a:r>
            <a:endParaRPr sz="120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endParaRPr sz="1200">
              <a:solidFill>
                <a:schemeClr val="dk1"/>
              </a:solidFill>
              <a:latin typeface="Arial"/>
              <a:ea typeface="Arial"/>
              <a:cs typeface="Arial"/>
              <a:sym typeface="Arial"/>
            </a:endParaRPr>
          </a:p>
        </p:txBody>
      </p:sp>
      <p:pic>
        <p:nvPicPr>
          <p:cNvPr id="310" name="Google Shape;310;p25"/>
          <p:cNvPicPr preferRelativeResize="0"/>
          <p:nvPr/>
        </p:nvPicPr>
        <p:blipFill rotWithShape="1">
          <a:blip r:embed="rId4">
            <a:alphaModFix/>
          </a:blip>
          <a:srcRect b="31688"/>
          <a:stretch/>
        </p:blipFill>
        <p:spPr>
          <a:xfrm>
            <a:off x="3498623" y="4225954"/>
            <a:ext cx="5210175" cy="1581138"/>
          </a:xfrm>
          <a:prstGeom prst="rect">
            <a:avLst/>
          </a:prstGeom>
          <a:noFill/>
          <a:ln>
            <a:noFill/>
          </a:ln>
        </p:spPr>
      </p:pic>
      <p:pic>
        <p:nvPicPr>
          <p:cNvPr id="311" name="Google Shape;311;p25"/>
          <p:cNvPicPr preferRelativeResize="0"/>
          <p:nvPr/>
        </p:nvPicPr>
        <p:blipFill rotWithShape="1">
          <a:blip r:embed="rId5">
            <a:alphaModFix/>
          </a:blip>
          <a:srcRect b="35828"/>
          <a:stretch/>
        </p:blipFill>
        <p:spPr>
          <a:xfrm>
            <a:off x="6640656" y="4089988"/>
            <a:ext cx="5000625" cy="1595342"/>
          </a:xfrm>
          <a:prstGeom prst="rect">
            <a:avLst/>
          </a:prstGeom>
          <a:noFill/>
          <a:ln>
            <a:noFill/>
          </a:ln>
        </p:spPr>
      </p:pic>
      <p:sp>
        <p:nvSpPr>
          <p:cNvPr id="312" name="Google Shape;31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a:p>
        </p:txBody>
      </p:sp>
    </p:spTree>
  </p:cSld>
  <p:clrMapOvr>
    <a:masterClrMapping/>
  </p:clrMapOvr>
  <p:transition spd="slow">
    <p:push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grpSp>
        <p:nvGrpSpPr>
          <p:cNvPr id="317" name="Google Shape;317;p26"/>
          <p:cNvGrpSpPr/>
          <p:nvPr/>
        </p:nvGrpSpPr>
        <p:grpSpPr>
          <a:xfrm>
            <a:off x="0" y="0"/>
            <a:ext cx="11932229" cy="6858000"/>
            <a:chOff x="0" y="0"/>
            <a:chExt cx="11932229" cy="6858000"/>
          </a:xfrm>
        </p:grpSpPr>
        <p:sp>
          <p:nvSpPr>
            <p:cNvPr id="318" name="Google Shape;318;p26"/>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319" name="Google Shape;319;p26"/>
            <p:cNvGrpSpPr/>
            <p:nvPr/>
          </p:nvGrpSpPr>
          <p:grpSpPr>
            <a:xfrm>
              <a:off x="11641281" y="4292404"/>
              <a:ext cx="290948" cy="2014805"/>
              <a:chOff x="11641281" y="4292404"/>
              <a:chExt cx="290948" cy="2014805"/>
            </a:xfrm>
          </p:grpSpPr>
          <p:sp>
            <p:nvSpPr>
              <p:cNvPr id="320" name="Google Shape;320;p26"/>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p26"/>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p26"/>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3" name="Google Shape;323;p26"/>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4" name="Google Shape;324;p26"/>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26"/>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326" name="Google Shape;326;p26"/>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HTML5 Form Elements</a:t>
            </a:r>
            <a:endParaRPr/>
          </a:p>
        </p:txBody>
      </p:sp>
      <p:sp>
        <p:nvSpPr>
          <p:cNvPr id="327" name="Google Shape;327;p26"/>
          <p:cNvSpPr/>
          <p:nvPr/>
        </p:nvSpPr>
        <p:spPr>
          <a:xfrm>
            <a:off x="249383" y="1408552"/>
            <a:ext cx="2784762" cy="256993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HTML5 added the following form elements:</a:t>
            </a:r>
            <a:endParaRPr sz="12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DC143C"/>
              </a:buClr>
              <a:buSzPts val="1150"/>
              <a:buFont typeface="Arial"/>
              <a:buChar char="●"/>
            </a:pPr>
            <a:r>
              <a:rPr lang="en-US" sz="1400">
                <a:solidFill>
                  <a:srgbClr val="DC143C"/>
                </a:solidFill>
                <a:latin typeface="Courier New"/>
                <a:ea typeface="Courier New"/>
                <a:cs typeface="Courier New"/>
                <a:sym typeface="Courier New"/>
              </a:rPr>
              <a:t>&lt;datalist&gt;</a:t>
            </a:r>
            <a:endParaRPr sz="1200">
              <a:solidFill>
                <a:schemeClr val="dk1"/>
              </a:solidFill>
              <a:latin typeface="Verdana"/>
              <a:ea typeface="Verdana"/>
              <a:cs typeface="Verdana"/>
              <a:sym typeface="Verdana"/>
            </a:endParaRPr>
          </a:p>
          <a:p>
            <a:pPr marL="342900" marR="0" lvl="0" indent="-342900" algn="just" rtl="0">
              <a:lnSpc>
                <a:spcPct val="115000"/>
              </a:lnSpc>
              <a:spcBef>
                <a:spcPts val="0"/>
              </a:spcBef>
              <a:spcAft>
                <a:spcPts val="0"/>
              </a:spcAft>
              <a:buClr>
                <a:srgbClr val="DC143C"/>
              </a:buClr>
              <a:buSzPts val="1150"/>
              <a:buFont typeface="Arial"/>
              <a:buChar char="●"/>
            </a:pPr>
            <a:r>
              <a:rPr lang="en-US" sz="1400">
                <a:solidFill>
                  <a:srgbClr val="DC143C"/>
                </a:solidFill>
                <a:latin typeface="Courier New"/>
                <a:ea typeface="Courier New"/>
                <a:cs typeface="Courier New"/>
                <a:sym typeface="Courier New"/>
              </a:rPr>
              <a:t>&lt;output&gt;</a:t>
            </a:r>
            <a:endParaRPr sz="1200">
              <a:solidFill>
                <a:schemeClr val="dk1"/>
              </a:solidFill>
              <a:latin typeface="Verdana"/>
              <a:ea typeface="Verdana"/>
              <a:cs typeface="Verdana"/>
              <a:sym typeface="Verdana"/>
            </a:endParaRPr>
          </a:p>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Note: Browsers do not display unknown elements. New elements that are not supported in older browsers will not "destroy" your web page.</a:t>
            </a:r>
            <a:endParaRPr sz="1200">
              <a:solidFill>
                <a:schemeClr val="dk1"/>
              </a:solidFill>
              <a:latin typeface="Arial"/>
              <a:ea typeface="Arial"/>
              <a:cs typeface="Arial"/>
              <a:sym typeface="Arial"/>
            </a:endParaRPr>
          </a:p>
        </p:txBody>
      </p:sp>
      <p:pic>
        <p:nvPicPr>
          <p:cNvPr id="328" name="Google Shape;328;p26"/>
          <p:cNvPicPr preferRelativeResize="0"/>
          <p:nvPr/>
        </p:nvPicPr>
        <p:blipFill rotWithShape="1">
          <a:blip r:embed="rId3">
            <a:alphaModFix/>
          </a:blip>
          <a:srcRect b="31688"/>
          <a:stretch/>
        </p:blipFill>
        <p:spPr>
          <a:xfrm>
            <a:off x="3574470" y="1408552"/>
            <a:ext cx="5210175" cy="1581138"/>
          </a:xfrm>
          <a:prstGeom prst="rect">
            <a:avLst/>
          </a:prstGeom>
          <a:noFill/>
          <a:ln>
            <a:noFill/>
          </a:ln>
        </p:spPr>
      </p:pic>
      <p:sp>
        <p:nvSpPr>
          <p:cNvPr id="329" name="Google Shape;329;p26"/>
          <p:cNvSpPr/>
          <p:nvPr/>
        </p:nvSpPr>
        <p:spPr>
          <a:xfrm>
            <a:off x="3574471" y="506921"/>
            <a:ext cx="7907483" cy="1047979"/>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800">
                <a:solidFill>
                  <a:schemeClr val="dk1"/>
                </a:solidFill>
                <a:latin typeface="Arial"/>
                <a:ea typeface="Arial"/>
                <a:cs typeface="Arial"/>
                <a:sym typeface="Arial"/>
              </a:rPr>
              <a:t>Input Type Date</a:t>
            </a:r>
            <a:endParaRPr sz="180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en-US" sz="1400">
                <a:solidFill>
                  <a:schemeClr val="dk1"/>
                </a:solidFill>
                <a:latin typeface="Verdana"/>
                <a:ea typeface="Verdana"/>
                <a:cs typeface="Verdana"/>
                <a:sym typeface="Verdana"/>
              </a:rPr>
              <a:t>The </a:t>
            </a:r>
            <a:r>
              <a:rPr lang="en-US" sz="1400">
                <a:solidFill>
                  <a:srgbClr val="DC143C"/>
                </a:solidFill>
                <a:latin typeface="Courier New"/>
                <a:ea typeface="Courier New"/>
                <a:cs typeface="Courier New"/>
                <a:sym typeface="Courier New"/>
              </a:rPr>
              <a:t>&lt;input type="date"&gt;</a:t>
            </a:r>
            <a:r>
              <a:rPr lang="en-US" sz="1400">
                <a:solidFill>
                  <a:schemeClr val="dk1"/>
                </a:solidFill>
                <a:latin typeface="Verdana"/>
                <a:ea typeface="Verdana"/>
                <a:cs typeface="Verdana"/>
                <a:sym typeface="Verdana"/>
              </a:rPr>
              <a:t> is used for input fields that should contain a date.</a:t>
            </a:r>
            <a:endParaRPr sz="120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endParaRPr sz="1200">
              <a:solidFill>
                <a:schemeClr val="dk1"/>
              </a:solidFill>
              <a:latin typeface="Arial"/>
              <a:ea typeface="Arial"/>
              <a:cs typeface="Arial"/>
              <a:sym typeface="Arial"/>
            </a:endParaRPr>
          </a:p>
        </p:txBody>
      </p:sp>
      <p:sp>
        <p:nvSpPr>
          <p:cNvPr id="330" name="Google Shape;330;p26"/>
          <p:cNvSpPr/>
          <p:nvPr/>
        </p:nvSpPr>
        <p:spPr>
          <a:xfrm>
            <a:off x="3574471" y="3208696"/>
            <a:ext cx="7907483" cy="108337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800">
                <a:solidFill>
                  <a:schemeClr val="dk1"/>
                </a:solidFill>
                <a:latin typeface="Arial"/>
                <a:ea typeface="Arial"/>
                <a:cs typeface="Arial"/>
                <a:sym typeface="Arial"/>
              </a:rPr>
              <a:t>Input Type Datetime-local</a:t>
            </a:r>
            <a:endParaRPr sz="180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en-US" sz="1400">
                <a:solidFill>
                  <a:schemeClr val="dk1"/>
                </a:solidFill>
                <a:latin typeface="Verdana"/>
                <a:ea typeface="Verdana"/>
                <a:cs typeface="Verdana"/>
                <a:sym typeface="Verdana"/>
              </a:rPr>
              <a:t>The </a:t>
            </a:r>
            <a:r>
              <a:rPr lang="en-US" sz="1400">
                <a:solidFill>
                  <a:srgbClr val="DC143C"/>
                </a:solidFill>
                <a:latin typeface="Courier New"/>
                <a:ea typeface="Courier New"/>
                <a:cs typeface="Courier New"/>
                <a:sym typeface="Courier New"/>
              </a:rPr>
              <a:t>&lt;input type="datetime-local"&gt;</a:t>
            </a:r>
            <a:r>
              <a:rPr lang="en-US" sz="1400">
                <a:solidFill>
                  <a:schemeClr val="dk1"/>
                </a:solidFill>
                <a:latin typeface="Verdana"/>
                <a:ea typeface="Verdana"/>
                <a:cs typeface="Verdana"/>
                <a:sym typeface="Verdana"/>
              </a:rPr>
              <a:t> specifies a date and time input field, with no time zone.</a:t>
            </a:r>
            <a:endParaRPr sz="1200">
              <a:solidFill>
                <a:schemeClr val="dk1"/>
              </a:solidFill>
              <a:latin typeface="Arial"/>
              <a:ea typeface="Arial"/>
              <a:cs typeface="Arial"/>
              <a:sym typeface="Arial"/>
            </a:endParaRPr>
          </a:p>
        </p:txBody>
      </p:sp>
      <p:pic>
        <p:nvPicPr>
          <p:cNvPr id="331" name="Google Shape;331;p26"/>
          <p:cNvPicPr preferRelativeResize="0"/>
          <p:nvPr/>
        </p:nvPicPr>
        <p:blipFill rotWithShape="1">
          <a:blip r:embed="rId4">
            <a:alphaModFix/>
          </a:blip>
          <a:srcRect/>
          <a:stretch/>
        </p:blipFill>
        <p:spPr>
          <a:xfrm>
            <a:off x="4975079" y="4072293"/>
            <a:ext cx="4391025" cy="2381250"/>
          </a:xfrm>
          <a:prstGeom prst="rect">
            <a:avLst/>
          </a:prstGeom>
          <a:noFill/>
          <a:ln>
            <a:noFill/>
          </a:ln>
        </p:spPr>
      </p:pic>
      <p:sp>
        <p:nvSpPr>
          <p:cNvPr id="332" name="Google Shape;332;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11</a:t>
            </a:fld>
            <a:endParaRPr/>
          </a:p>
        </p:txBody>
      </p:sp>
    </p:spTree>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grpSp>
        <p:nvGrpSpPr>
          <p:cNvPr id="337" name="Google Shape;337;p27"/>
          <p:cNvGrpSpPr/>
          <p:nvPr/>
        </p:nvGrpSpPr>
        <p:grpSpPr>
          <a:xfrm>
            <a:off x="0" y="0"/>
            <a:ext cx="11932229" cy="6858000"/>
            <a:chOff x="0" y="0"/>
            <a:chExt cx="11932229" cy="6858000"/>
          </a:xfrm>
        </p:grpSpPr>
        <p:sp>
          <p:nvSpPr>
            <p:cNvPr id="338" name="Google Shape;338;p27"/>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339" name="Google Shape;339;p27"/>
            <p:cNvGrpSpPr/>
            <p:nvPr/>
          </p:nvGrpSpPr>
          <p:grpSpPr>
            <a:xfrm>
              <a:off x="11641281" y="4292404"/>
              <a:ext cx="290948" cy="2014805"/>
              <a:chOff x="11641281" y="4292404"/>
              <a:chExt cx="290948" cy="2014805"/>
            </a:xfrm>
          </p:grpSpPr>
          <p:sp>
            <p:nvSpPr>
              <p:cNvPr id="340" name="Google Shape;340;p27"/>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1" name="Google Shape;341;p27"/>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2" name="Google Shape;342;p27"/>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3" name="Google Shape;343;p27"/>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4" name="Google Shape;344;p27"/>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27"/>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346" name="Google Shape;346;p27"/>
          <p:cNvSpPr txBox="1">
            <a:spLocks noGrp="1"/>
          </p:cNvSpPr>
          <p:nvPr>
            <p:ph type="ctrTitle"/>
          </p:nvPr>
        </p:nvSpPr>
        <p:spPr>
          <a:xfrm>
            <a:off x="0" y="506921"/>
            <a:ext cx="3075705" cy="39471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Clr>
                <a:schemeClr val="dk1"/>
              </a:buClr>
              <a:buSzPts val="2800"/>
              <a:buFont typeface="Arial"/>
              <a:buNone/>
            </a:pPr>
            <a:r>
              <a:rPr lang="en-US" sz="2800">
                <a:latin typeface="Arial"/>
                <a:ea typeface="Arial"/>
                <a:cs typeface="Arial"/>
                <a:sym typeface="Arial"/>
              </a:rPr>
              <a:t>HTML5 Attributes</a:t>
            </a:r>
            <a:endParaRPr/>
          </a:p>
        </p:txBody>
      </p:sp>
      <p:sp>
        <p:nvSpPr>
          <p:cNvPr id="347" name="Google Shape;347;p27"/>
          <p:cNvSpPr/>
          <p:nvPr/>
        </p:nvSpPr>
        <p:spPr>
          <a:xfrm>
            <a:off x="124692" y="1044870"/>
            <a:ext cx="2784762" cy="256993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HTML5 added the following form elements:</a:t>
            </a:r>
            <a:endParaRPr sz="12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DC143C"/>
              </a:buClr>
              <a:buSzPts val="1150"/>
              <a:buFont typeface="Arial"/>
              <a:buChar char="●"/>
            </a:pPr>
            <a:r>
              <a:rPr lang="en-US" sz="1400">
                <a:solidFill>
                  <a:srgbClr val="DC143C"/>
                </a:solidFill>
                <a:latin typeface="Courier New"/>
                <a:ea typeface="Courier New"/>
                <a:cs typeface="Courier New"/>
                <a:sym typeface="Courier New"/>
              </a:rPr>
              <a:t>&lt;datalist&gt;</a:t>
            </a:r>
            <a:endParaRPr sz="1200">
              <a:solidFill>
                <a:schemeClr val="dk1"/>
              </a:solidFill>
              <a:latin typeface="Verdana"/>
              <a:ea typeface="Verdana"/>
              <a:cs typeface="Verdana"/>
              <a:sym typeface="Verdana"/>
            </a:endParaRPr>
          </a:p>
          <a:p>
            <a:pPr marL="342900" marR="0" lvl="0" indent="-342900" algn="just" rtl="0">
              <a:lnSpc>
                <a:spcPct val="115000"/>
              </a:lnSpc>
              <a:spcBef>
                <a:spcPts val="0"/>
              </a:spcBef>
              <a:spcAft>
                <a:spcPts val="0"/>
              </a:spcAft>
              <a:buClr>
                <a:srgbClr val="DC143C"/>
              </a:buClr>
              <a:buSzPts val="1150"/>
              <a:buFont typeface="Arial"/>
              <a:buChar char="●"/>
            </a:pPr>
            <a:r>
              <a:rPr lang="en-US" sz="1400">
                <a:solidFill>
                  <a:srgbClr val="DC143C"/>
                </a:solidFill>
                <a:latin typeface="Courier New"/>
                <a:ea typeface="Courier New"/>
                <a:cs typeface="Courier New"/>
                <a:sym typeface="Courier New"/>
              </a:rPr>
              <a:t>&lt;output&gt;</a:t>
            </a:r>
            <a:endParaRPr sz="1200">
              <a:solidFill>
                <a:schemeClr val="dk1"/>
              </a:solidFill>
              <a:latin typeface="Verdana"/>
              <a:ea typeface="Verdana"/>
              <a:cs typeface="Verdana"/>
              <a:sym typeface="Verdana"/>
            </a:endParaRPr>
          </a:p>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Note: Browsers do not display unknown elements. New elements that are not supported in older browsers will not "destroy" your web page.</a:t>
            </a:r>
            <a:endParaRPr sz="1200">
              <a:solidFill>
                <a:schemeClr val="dk1"/>
              </a:solidFill>
              <a:latin typeface="Arial"/>
              <a:ea typeface="Arial"/>
              <a:cs typeface="Arial"/>
              <a:sym typeface="Arial"/>
            </a:endParaRPr>
          </a:p>
        </p:txBody>
      </p:sp>
      <p:sp>
        <p:nvSpPr>
          <p:cNvPr id="348" name="Google Shape;348;p27"/>
          <p:cNvSpPr/>
          <p:nvPr/>
        </p:nvSpPr>
        <p:spPr>
          <a:xfrm>
            <a:off x="3385271" y="506921"/>
            <a:ext cx="6096000" cy="527061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800">
                <a:solidFill>
                  <a:schemeClr val="dk1"/>
                </a:solidFill>
                <a:latin typeface="Arial"/>
                <a:ea typeface="Arial"/>
                <a:cs typeface="Arial"/>
                <a:sym typeface="Arial"/>
              </a:rPr>
              <a:t>HTML5 Attributes</a:t>
            </a:r>
            <a:endParaRPr sz="180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en-US" sz="1400">
                <a:solidFill>
                  <a:schemeClr val="dk1"/>
                </a:solidFill>
                <a:latin typeface="Verdana"/>
                <a:ea typeface="Verdana"/>
                <a:cs typeface="Verdana"/>
                <a:sym typeface="Verdana"/>
              </a:rPr>
              <a:t>HTML5 added the following attributes for </a:t>
            </a:r>
            <a:r>
              <a:rPr lang="en-US" sz="1400">
                <a:solidFill>
                  <a:srgbClr val="DC143C"/>
                </a:solidFill>
                <a:latin typeface="Courier New"/>
                <a:ea typeface="Courier New"/>
                <a:cs typeface="Courier New"/>
                <a:sym typeface="Courier New"/>
              </a:rPr>
              <a:t>&lt;input&gt;</a:t>
            </a:r>
            <a:r>
              <a:rPr lang="en-US" sz="1400">
                <a:solidFill>
                  <a:schemeClr val="dk1"/>
                </a:solidFill>
                <a:latin typeface="Verdana"/>
                <a:ea typeface="Verdana"/>
                <a:cs typeface="Verdana"/>
                <a:sym typeface="Verdana"/>
              </a:rPr>
              <a:t>:</a:t>
            </a:r>
            <a:endParaRPr sz="1200">
              <a:solidFill>
                <a:schemeClr val="dk1"/>
              </a:solidFill>
              <a:latin typeface="Arial"/>
              <a:ea typeface="Arial"/>
              <a:cs typeface="Arial"/>
              <a:sym typeface="Arial"/>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autocomplete</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autofocus</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form</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formaction</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formenctype</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formmethod</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formnovalidate</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formtarget</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height and width</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list</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min and max</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multiple</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pattern (regexp)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placeholder</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required</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Step and the following attributes for </a:t>
            </a:r>
            <a:r>
              <a:rPr lang="en-US" sz="1400">
                <a:solidFill>
                  <a:srgbClr val="DC143C"/>
                </a:solidFill>
                <a:latin typeface="Courier New"/>
                <a:ea typeface="Courier New"/>
                <a:cs typeface="Courier New"/>
                <a:sym typeface="Courier New"/>
              </a:rPr>
              <a:t>&lt;form&gt;</a:t>
            </a:r>
            <a:r>
              <a:rPr lang="en-US" sz="1400">
                <a:solidFill>
                  <a:schemeClr val="dk1"/>
                </a:solidFill>
                <a:latin typeface="Verdana"/>
                <a:ea typeface="Verdana"/>
                <a:cs typeface="Verdana"/>
                <a:sym typeface="Verdana"/>
              </a:rPr>
              <a:t>:</a:t>
            </a:r>
            <a:endParaRPr sz="1200">
              <a:solidFill>
                <a:schemeClr val="dk1"/>
              </a:solidFill>
              <a:latin typeface="Arial"/>
              <a:ea typeface="Arial"/>
              <a:cs typeface="Arial"/>
              <a:sym typeface="Arial"/>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autocomplete</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150"/>
              <a:buFont typeface="Arial"/>
              <a:buChar char="●"/>
            </a:pPr>
            <a:r>
              <a:rPr lang="en-US" sz="1400">
                <a:solidFill>
                  <a:schemeClr val="dk1"/>
                </a:solidFill>
                <a:latin typeface="Verdana"/>
                <a:ea typeface="Verdana"/>
                <a:cs typeface="Verdana"/>
                <a:sym typeface="Verdana"/>
              </a:rPr>
              <a:t>novalidate</a:t>
            </a:r>
            <a:endParaRPr sz="1200" u="none" strike="noStrike">
              <a:solidFill>
                <a:schemeClr val="dk1"/>
              </a:solidFill>
              <a:latin typeface="Verdana"/>
              <a:ea typeface="Verdana"/>
              <a:cs typeface="Verdana"/>
              <a:sym typeface="Verdana"/>
            </a:endParaRPr>
          </a:p>
        </p:txBody>
      </p:sp>
      <p:sp>
        <p:nvSpPr>
          <p:cNvPr id="349" name="Google Shape;34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12</a:t>
            </a:fld>
            <a:endParaRPr/>
          </a:p>
        </p:txBody>
      </p:sp>
    </p:spTree>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grpSp>
        <p:nvGrpSpPr>
          <p:cNvPr id="354" name="Google Shape;354;p28"/>
          <p:cNvGrpSpPr/>
          <p:nvPr/>
        </p:nvGrpSpPr>
        <p:grpSpPr>
          <a:xfrm>
            <a:off x="0" y="0"/>
            <a:ext cx="11932229" cy="6858000"/>
            <a:chOff x="0" y="0"/>
            <a:chExt cx="11932229" cy="6858000"/>
          </a:xfrm>
        </p:grpSpPr>
        <p:sp>
          <p:nvSpPr>
            <p:cNvPr id="355" name="Google Shape;355;p28"/>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356" name="Google Shape;356;p28"/>
            <p:cNvGrpSpPr/>
            <p:nvPr/>
          </p:nvGrpSpPr>
          <p:grpSpPr>
            <a:xfrm>
              <a:off x="11641281" y="4292404"/>
              <a:ext cx="290948" cy="2014805"/>
              <a:chOff x="11641281" y="4292404"/>
              <a:chExt cx="290948" cy="2014805"/>
            </a:xfrm>
          </p:grpSpPr>
          <p:sp>
            <p:nvSpPr>
              <p:cNvPr id="357" name="Google Shape;357;p28"/>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58" name="Google Shape;358;p28"/>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59" name="Google Shape;359;p28"/>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28"/>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1" name="Google Shape;361;p28"/>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62" name="Google Shape;362;p28"/>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363" name="Google Shape;363;p28"/>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800"/>
              <a:buFont typeface="Calibri"/>
              <a:buNone/>
            </a:pPr>
            <a:r>
              <a:rPr lang="en-US" sz="2800" b="1"/>
              <a:t>Bootstrap Component</a:t>
            </a:r>
            <a:endParaRPr sz="2800" b="1">
              <a:latin typeface="Arial"/>
              <a:ea typeface="Arial"/>
              <a:cs typeface="Arial"/>
              <a:sym typeface="Arial"/>
            </a:endParaRPr>
          </a:p>
        </p:txBody>
      </p:sp>
      <p:sp>
        <p:nvSpPr>
          <p:cNvPr id="364" name="Google Shape;364;p28"/>
          <p:cNvSpPr/>
          <p:nvPr/>
        </p:nvSpPr>
        <p:spPr>
          <a:xfrm>
            <a:off x="249383" y="2121539"/>
            <a:ext cx="2940626" cy="106163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Modal plugin to add dialogs to your site for lightboxes, user notifications, or completely custom content.</a:t>
            </a:r>
            <a:endParaRPr sz="1400">
              <a:solidFill>
                <a:schemeClr val="dk1"/>
              </a:solidFill>
              <a:latin typeface="Arial"/>
              <a:ea typeface="Arial"/>
              <a:cs typeface="Arial"/>
              <a:sym typeface="Arial"/>
            </a:endParaRPr>
          </a:p>
        </p:txBody>
      </p:sp>
      <p:pic>
        <p:nvPicPr>
          <p:cNvPr id="365" name="Google Shape;365;p28"/>
          <p:cNvPicPr preferRelativeResize="0"/>
          <p:nvPr/>
        </p:nvPicPr>
        <p:blipFill rotWithShape="1">
          <a:blip r:embed="rId3">
            <a:alphaModFix/>
          </a:blip>
          <a:srcRect/>
          <a:stretch/>
        </p:blipFill>
        <p:spPr>
          <a:xfrm>
            <a:off x="332511" y="1653880"/>
            <a:ext cx="1539752" cy="363683"/>
          </a:xfrm>
          <a:prstGeom prst="rect">
            <a:avLst/>
          </a:prstGeom>
          <a:noFill/>
          <a:ln>
            <a:noFill/>
          </a:ln>
        </p:spPr>
      </p:pic>
      <p:sp>
        <p:nvSpPr>
          <p:cNvPr id="366" name="Google Shape;366;p28"/>
          <p:cNvSpPr/>
          <p:nvPr/>
        </p:nvSpPr>
        <p:spPr>
          <a:xfrm>
            <a:off x="4459781" y="5789604"/>
            <a:ext cx="211615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https://getbootstrap.com/</a:t>
            </a:r>
            <a:endParaRPr sz="1400">
              <a:solidFill>
                <a:schemeClr val="dk1"/>
              </a:solidFill>
              <a:latin typeface="Calibri"/>
              <a:ea typeface="Calibri"/>
              <a:cs typeface="Calibri"/>
              <a:sym typeface="Calibri"/>
            </a:endParaRPr>
          </a:p>
        </p:txBody>
      </p:sp>
      <p:sp>
        <p:nvSpPr>
          <p:cNvPr id="367" name="Google Shape;367;p28"/>
          <p:cNvSpPr/>
          <p:nvPr/>
        </p:nvSpPr>
        <p:spPr>
          <a:xfrm>
            <a:off x="4995936" y="6097381"/>
            <a:ext cx="430027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https://getbootstrap.com/docs/4.0/components/modal/</a:t>
            </a:r>
            <a:endParaRPr sz="1400">
              <a:solidFill>
                <a:schemeClr val="dk1"/>
              </a:solidFill>
              <a:latin typeface="Calibri"/>
              <a:ea typeface="Calibri"/>
              <a:cs typeface="Calibri"/>
              <a:sym typeface="Calibri"/>
            </a:endParaRPr>
          </a:p>
        </p:txBody>
      </p:sp>
      <p:sp>
        <p:nvSpPr>
          <p:cNvPr id="368" name="Google Shape;368;p28"/>
          <p:cNvSpPr/>
          <p:nvPr/>
        </p:nvSpPr>
        <p:spPr>
          <a:xfrm>
            <a:off x="3513258" y="506921"/>
            <a:ext cx="6096000" cy="47974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400" b="1">
                <a:solidFill>
                  <a:schemeClr val="dk1"/>
                </a:solidFill>
                <a:latin typeface="Verdana"/>
                <a:ea typeface="Verdana"/>
                <a:cs typeface="Verdana"/>
                <a:sym typeface="Verdana"/>
              </a:rPr>
              <a:t>Modal</a:t>
            </a:r>
            <a:endParaRPr sz="1400">
              <a:solidFill>
                <a:schemeClr val="dk1"/>
              </a:solidFill>
              <a:latin typeface="Arial"/>
              <a:ea typeface="Arial"/>
              <a:cs typeface="Arial"/>
              <a:sym typeface="Arial"/>
            </a:endParaRPr>
          </a:p>
        </p:txBody>
      </p:sp>
      <p:pic>
        <p:nvPicPr>
          <p:cNvPr id="369" name="Google Shape;369;p28"/>
          <p:cNvPicPr preferRelativeResize="0"/>
          <p:nvPr/>
        </p:nvPicPr>
        <p:blipFill rotWithShape="1">
          <a:blip r:embed="rId6">
            <a:alphaModFix/>
          </a:blip>
          <a:srcRect/>
          <a:stretch/>
        </p:blipFill>
        <p:spPr>
          <a:xfrm>
            <a:off x="3892261" y="1725851"/>
            <a:ext cx="7181850" cy="2914650"/>
          </a:xfrm>
          <a:prstGeom prst="rect">
            <a:avLst/>
          </a:prstGeom>
          <a:noFill/>
          <a:ln>
            <a:noFill/>
          </a:ln>
        </p:spPr>
      </p:pic>
      <p:pic>
        <p:nvPicPr>
          <p:cNvPr id="370" name="Google Shape;370;p28"/>
          <p:cNvPicPr preferRelativeResize="0"/>
          <p:nvPr/>
        </p:nvPicPr>
        <p:blipFill rotWithShape="1">
          <a:blip r:embed="rId7">
            <a:alphaModFix/>
          </a:blip>
          <a:srcRect/>
          <a:stretch/>
        </p:blipFill>
        <p:spPr>
          <a:xfrm>
            <a:off x="3574468" y="6136059"/>
            <a:ext cx="1424903" cy="266952"/>
          </a:xfrm>
          <a:prstGeom prst="rect">
            <a:avLst/>
          </a:prstGeom>
          <a:noFill/>
          <a:ln>
            <a:noFill/>
          </a:ln>
        </p:spPr>
      </p:pic>
      <p:pic>
        <p:nvPicPr>
          <p:cNvPr id="371" name="Google Shape;371;p28"/>
          <p:cNvPicPr preferRelativeResize="0"/>
          <p:nvPr/>
        </p:nvPicPr>
        <p:blipFill rotWithShape="1">
          <a:blip r:embed="rId8">
            <a:alphaModFix/>
          </a:blip>
          <a:srcRect/>
          <a:stretch/>
        </p:blipFill>
        <p:spPr>
          <a:xfrm>
            <a:off x="3574468" y="5817720"/>
            <a:ext cx="885313" cy="251546"/>
          </a:xfrm>
          <a:prstGeom prst="rect">
            <a:avLst/>
          </a:prstGeom>
          <a:noFill/>
          <a:ln>
            <a:noFill/>
          </a:ln>
        </p:spPr>
      </p:pic>
      <p:sp>
        <p:nvSpPr>
          <p:cNvPr id="372" name="Google Shape;372;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13</a:t>
            </a:fld>
            <a:endParaRPr/>
          </a:p>
        </p:txBody>
      </p:sp>
    </p:spTree>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29"/>
          <p:cNvGrpSpPr/>
          <p:nvPr/>
        </p:nvGrpSpPr>
        <p:grpSpPr>
          <a:xfrm>
            <a:off x="0" y="0"/>
            <a:ext cx="11932229" cy="6858000"/>
            <a:chOff x="0" y="0"/>
            <a:chExt cx="11932229" cy="6858000"/>
          </a:xfrm>
        </p:grpSpPr>
        <p:sp>
          <p:nvSpPr>
            <p:cNvPr id="378" name="Google Shape;378;p29"/>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379" name="Google Shape;379;p29"/>
            <p:cNvGrpSpPr/>
            <p:nvPr/>
          </p:nvGrpSpPr>
          <p:grpSpPr>
            <a:xfrm>
              <a:off x="11641281" y="4292404"/>
              <a:ext cx="290948" cy="2014805"/>
              <a:chOff x="11641281" y="4292404"/>
              <a:chExt cx="290948" cy="2014805"/>
            </a:xfrm>
          </p:grpSpPr>
          <p:sp>
            <p:nvSpPr>
              <p:cNvPr id="380" name="Google Shape;380;p29"/>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1" name="Google Shape;381;p29"/>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2" name="Google Shape;382;p29"/>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29"/>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29"/>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29"/>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386" name="Google Shape;386;p29"/>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800"/>
              <a:buFont typeface="Calibri"/>
              <a:buNone/>
            </a:pPr>
            <a:r>
              <a:rPr lang="en-US" sz="2800" b="1"/>
              <a:t>Bootstrap Component</a:t>
            </a:r>
            <a:endParaRPr sz="2800" b="1">
              <a:latin typeface="Arial"/>
              <a:ea typeface="Arial"/>
              <a:cs typeface="Arial"/>
              <a:sym typeface="Arial"/>
            </a:endParaRPr>
          </a:p>
        </p:txBody>
      </p:sp>
      <p:sp>
        <p:nvSpPr>
          <p:cNvPr id="387" name="Google Shape;387;p29"/>
          <p:cNvSpPr/>
          <p:nvPr/>
        </p:nvSpPr>
        <p:spPr>
          <a:xfrm>
            <a:off x="249383" y="2139963"/>
            <a:ext cx="2940626" cy="116955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Verdana"/>
                <a:ea typeface="Verdana"/>
                <a:cs typeface="Verdana"/>
                <a:sym typeface="Verdana"/>
              </a:rPr>
              <a:t>Expand and collapse all accordion sections with one click or have 4 different links to close each of the accordion divs. </a:t>
            </a:r>
            <a:endParaRPr sz="1400">
              <a:solidFill>
                <a:schemeClr val="dk1"/>
              </a:solidFill>
              <a:latin typeface="Calibri"/>
              <a:ea typeface="Calibri"/>
              <a:cs typeface="Calibri"/>
              <a:sym typeface="Calibri"/>
            </a:endParaRPr>
          </a:p>
        </p:txBody>
      </p:sp>
      <p:pic>
        <p:nvPicPr>
          <p:cNvPr id="388" name="Google Shape;388;p29"/>
          <p:cNvPicPr preferRelativeResize="0"/>
          <p:nvPr/>
        </p:nvPicPr>
        <p:blipFill rotWithShape="1">
          <a:blip r:embed="rId3">
            <a:alphaModFix/>
          </a:blip>
          <a:srcRect/>
          <a:stretch/>
        </p:blipFill>
        <p:spPr>
          <a:xfrm>
            <a:off x="332511" y="1653880"/>
            <a:ext cx="1539752" cy="363683"/>
          </a:xfrm>
          <a:prstGeom prst="rect">
            <a:avLst/>
          </a:prstGeom>
          <a:noFill/>
          <a:ln>
            <a:noFill/>
          </a:ln>
        </p:spPr>
      </p:pic>
      <p:sp>
        <p:nvSpPr>
          <p:cNvPr id="389" name="Google Shape;389;p29"/>
          <p:cNvSpPr/>
          <p:nvPr/>
        </p:nvSpPr>
        <p:spPr>
          <a:xfrm>
            <a:off x="4999371" y="6095234"/>
            <a:ext cx="6096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https://api.jqueryui.com/accordion/</a:t>
            </a:r>
            <a:endParaRPr sz="1400" u="sng">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https://getbootstrap.com/docs/4.3/components/collapse/</a:t>
            </a:r>
            <a:endParaRPr sz="1400">
              <a:solidFill>
                <a:schemeClr val="dk1"/>
              </a:solidFill>
              <a:latin typeface="Calibri"/>
              <a:ea typeface="Calibri"/>
              <a:cs typeface="Calibri"/>
              <a:sym typeface="Calibri"/>
            </a:endParaRPr>
          </a:p>
        </p:txBody>
      </p:sp>
      <p:sp>
        <p:nvSpPr>
          <p:cNvPr id="390" name="Google Shape;390;p29"/>
          <p:cNvSpPr/>
          <p:nvPr/>
        </p:nvSpPr>
        <p:spPr>
          <a:xfrm>
            <a:off x="3439391" y="506921"/>
            <a:ext cx="7959435" cy="379078"/>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800" b="1">
                <a:solidFill>
                  <a:schemeClr val="dk1"/>
                </a:solidFill>
                <a:latin typeface="Verdana"/>
                <a:ea typeface="Verdana"/>
                <a:cs typeface="Verdana"/>
                <a:sym typeface="Verdana"/>
              </a:rPr>
              <a:t>Accordion - Expand/Collapse multiple sections</a:t>
            </a:r>
            <a:endParaRPr/>
          </a:p>
        </p:txBody>
      </p:sp>
      <p:sp>
        <p:nvSpPr>
          <p:cNvPr id="391" name="Google Shape;391;p29"/>
          <p:cNvSpPr/>
          <p:nvPr/>
        </p:nvSpPr>
        <p:spPr>
          <a:xfrm>
            <a:off x="4459781" y="5761489"/>
            <a:ext cx="255704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https://jqueryui.com/accordion/</a:t>
            </a:r>
            <a:endParaRPr sz="1400">
              <a:solidFill>
                <a:schemeClr val="dk1"/>
              </a:solidFill>
              <a:latin typeface="Calibri"/>
              <a:ea typeface="Calibri"/>
              <a:cs typeface="Calibri"/>
              <a:sym typeface="Calibri"/>
            </a:endParaRPr>
          </a:p>
        </p:txBody>
      </p:sp>
      <p:pic>
        <p:nvPicPr>
          <p:cNvPr id="392" name="Google Shape;392;p29"/>
          <p:cNvPicPr preferRelativeResize="0"/>
          <p:nvPr/>
        </p:nvPicPr>
        <p:blipFill rotWithShape="1">
          <a:blip r:embed="rId7">
            <a:alphaModFix/>
          </a:blip>
          <a:srcRect/>
          <a:stretch/>
        </p:blipFill>
        <p:spPr>
          <a:xfrm>
            <a:off x="3617938" y="978188"/>
            <a:ext cx="7726394" cy="4467871"/>
          </a:xfrm>
          <a:prstGeom prst="rect">
            <a:avLst/>
          </a:prstGeom>
          <a:noFill/>
          <a:ln>
            <a:noFill/>
          </a:ln>
        </p:spPr>
      </p:pic>
      <p:pic>
        <p:nvPicPr>
          <p:cNvPr id="393" name="Google Shape;393;p29"/>
          <p:cNvPicPr preferRelativeResize="0"/>
          <p:nvPr/>
        </p:nvPicPr>
        <p:blipFill rotWithShape="1">
          <a:blip r:embed="rId8">
            <a:alphaModFix/>
          </a:blip>
          <a:srcRect/>
          <a:stretch/>
        </p:blipFill>
        <p:spPr>
          <a:xfrm>
            <a:off x="3574468" y="6136059"/>
            <a:ext cx="1424903" cy="266952"/>
          </a:xfrm>
          <a:prstGeom prst="rect">
            <a:avLst/>
          </a:prstGeom>
          <a:noFill/>
          <a:ln>
            <a:noFill/>
          </a:ln>
        </p:spPr>
      </p:pic>
      <p:pic>
        <p:nvPicPr>
          <p:cNvPr id="394" name="Google Shape;394;p29"/>
          <p:cNvPicPr preferRelativeResize="0"/>
          <p:nvPr/>
        </p:nvPicPr>
        <p:blipFill rotWithShape="1">
          <a:blip r:embed="rId9">
            <a:alphaModFix/>
          </a:blip>
          <a:srcRect/>
          <a:stretch/>
        </p:blipFill>
        <p:spPr>
          <a:xfrm>
            <a:off x="3574468" y="5817720"/>
            <a:ext cx="885313" cy="251546"/>
          </a:xfrm>
          <a:prstGeom prst="rect">
            <a:avLst/>
          </a:prstGeom>
          <a:noFill/>
          <a:ln>
            <a:noFill/>
          </a:ln>
        </p:spPr>
      </p:pic>
      <p:sp>
        <p:nvSpPr>
          <p:cNvPr id="395" name="Google Shape;39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14</a:t>
            </a:fld>
            <a:endParaRPr/>
          </a:p>
        </p:txBody>
      </p:sp>
    </p:spTree>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30"/>
          <p:cNvGrpSpPr/>
          <p:nvPr/>
        </p:nvGrpSpPr>
        <p:grpSpPr>
          <a:xfrm>
            <a:off x="0" y="0"/>
            <a:ext cx="11932229" cy="6858000"/>
            <a:chOff x="0" y="0"/>
            <a:chExt cx="11932229" cy="6858000"/>
          </a:xfrm>
        </p:grpSpPr>
        <p:sp>
          <p:nvSpPr>
            <p:cNvPr id="402" name="Google Shape;402;p30"/>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403" name="Google Shape;403;p30"/>
            <p:cNvGrpSpPr/>
            <p:nvPr/>
          </p:nvGrpSpPr>
          <p:grpSpPr>
            <a:xfrm>
              <a:off x="11641281" y="4292404"/>
              <a:ext cx="290948" cy="2014805"/>
              <a:chOff x="11641281" y="4292404"/>
              <a:chExt cx="290948" cy="2014805"/>
            </a:xfrm>
          </p:grpSpPr>
          <p:sp>
            <p:nvSpPr>
              <p:cNvPr id="404" name="Google Shape;404;p30"/>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p30"/>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p30"/>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p30"/>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8" name="Google Shape;408;p30"/>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30"/>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410" name="Google Shape;410;p30"/>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800"/>
              <a:buFont typeface="Calibri"/>
              <a:buNone/>
            </a:pPr>
            <a:r>
              <a:rPr lang="en-US" sz="2800" b="1"/>
              <a:t>Javascript &amp; Jquery Component</a:t>
            </a:r>
            <a:endParaRPr sz="2800" b="1">
              <a:latin typeface="Arial"/>
              <a:ea typeface="Arial"/>
              <a:cs typeface="Arial"/>
              <a:sym typeface="Arial"/>
            </a:endParaRPr>
          </a:p>
        </p:txBody>
      </p:sp>
      <p:sp>
        <p:nvSpPr>
          <p:cNvPr id="411" name="Google Shape;411;p30"/>
          <p:cNvSpPr/>
          <p:nvPr/>
        </p:nvSpPr>
        <p:spPr>
          <a:xfrm>
            <a:off x="249383" y="2017563"/>
            <a:ext cx="2940626"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The datepicker is tied to a standard form input field. Focus on the input (click, or use the tab key) to open an interactive calendar in a small overlay. Choose a date, click elsewhere on the page (blur the input), or hit the Esc key to close. If a date is chosen, feedback is shown as the input's value.</a:t>
            </a:r>
            <a:endParaRPr/>
          </a:p>
        </p:txBody>
      </p:sp>
      <p:pic>
        <p:nvPicPr>
          <p:cNvPr id="412" name="Google Shape;412;p30"/>
          <p:cNvPicPr preferRelativeResize="0"/>
          <p:nvPr/>
        </p:nvPicPr>
        <p:blipFill rotWithShape="1">
          <a:blip r:embed="rId3">
            <a:alphaModFix/>
          </a:blip>
          <a:srcRect/>
          <a:stretch/>
        </p:blipFill>
        <p:spPr>
          <a:xfrm>
            <a:off x="332511" y="1653880"/>
            <a:ext cx="1539752" cy="363683"/>
          </a:xfrm>
          <a:prstGeom prst="rect">
            <a:avLst/>
          </a:prstGeom>
          <a:noFill/>
          <a:ln>
            <a:noFill/>
          </a:ln>
        </p:spPr>
      </p:pic>
      <p:sp>
        <p:nvSpPr>
          <p:cNvPr id="413" name="Google Shape;413;p30"/>
          <p:cNvSpPr/>
          <p:nvPr/>
        </p:nvSpPr>
        <p:spPr>
          <a:xfrm>
            <a:off x="4402137" y="5752871"/>
            <a:ext cx="418798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https://bootstrap-datepicker.readthedocs.io/en/latest/</a:t>
            </a:r>
            <a:endParaRPr sz="1400" u="sng">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https://jqueryui.com/datepicker/</a:t>
            </a:r>
            <a:endParaRPr sz="1400">
              <a:solidFill>
                <a:schemeClr val="dk1"/>
              </a:solidFill>
              <a:latin typeface="Calibri"/>
              <a:ea typeface="Calibri"/>
              <a:cs typeface="Calibri"/>
              <a:sym typeface="Calibri"/>
            </a:endParaRPr>
          </a:p>
        </p:txBody>
      </p:sp>
      <p:sp>
        <p:nvSpPr>
          <p:cNvPr id="414" name="Google Shape;414;p30"/>
          <p:cNvSpPr/>
          <p:nvPr/>
        </p:nvSpPr>
        <p:spPr>
          <a:xfrm>
            <a:off x="3614458" y="506921"/>
            <a:ext cx="6096000" cy="474682"/>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400" b="1">
                <a:solidFill>
                  <a:schemeClr val="dk1"/>
                </a:solidFill>
                <a:latin typeface="Verdana"/>
                <a:ea typeface="Verdana"/>
                <a:cs typeface="Verdana"/>
                <a:sym typeface="Verdana"/>
              </a:rPr>
              <a:t>Datepicker</a:t>
            </a:r>
            <a:endParaRPr sz="2400" b="1">
              <a:solidFill>
                <a:schemeClr val="dk1"/>
              </a:solidFill>
              <a:latin typeface="Verdana"/>
              <a:ea typeface="Verdana"/>
              <a:cs typeface="Verdana"/>
              <a:sym typeface="Verdana"/>
            </a:endParaRPr>
          </a:p>
        </p:txBody>
      </p:sp>
      <p:pic>
        <p:nvPicPr>
          <p:cNvPr id="415" name="Google Shape;415;p30"/>
          <p:cNvPicPr preferRelativeResize="0"/>
          <p:nvPr/>
        </p:nvPicPr>
        <p:blipFill rotWithShape="1">
          <a:blip r:embed="rId6">
            <a:alphaModFix/>
          </a:blip>
          <a:srcRect/>
          <a:stretch/>
        </p:blipFill>
        <p:spPr>
          <a:xfrm>
            <a:off x="3657602" y="1121078"/>
            <a:ext cx="3412047" cy="2626974"/>
          </a:xfrm>
          <a:prstGeom prst="rect">
            <a:avLst/>
          </a:prstGeom>
          <a:noFill/>
          <a:ln>
            <a:noFill/>
          </a:ln>
        </p:spPr>
      </p:pic>
      <p:pic>
        <p:nvPicPr>
          <p:cNvPr id="416" name="Google Shape;416;p30"/>
          <p:cNvPicPr preferRelativeResize="0"/>
          <p:nvPr/>
        </p:nvPicPr>
        <p:blipFill rotWithShape="1">
          <a:blip r:embed="rId7">
            <a:alphaModFix/>
          </a:blip>
          <a:srcRect/>
          <a:stretch/>
        </p:blipFill>
        <p:spPr>
          <a:xfrm>
            <a:off x="3574468" y="6276091"/>
            <a:ext cx="1424903" cy="266952"/>
          </a:xfrm>
          <a:prstGeom prst="rect">
            <a:avLst/>
          </a:prstGeom>
          <a:noFill/>
          <a:ln>
            <a:noFill/>
          </a:ln>
        </p:spPr>
      </p:pic>
      <p:pic>
        <p:nvPicPr>
          <p:cNvPr id="417" name="Google Shape;417;p30"/>
          <p:cNvPicPr preferRelativeResize="0"/>
          <p:nvPr/>
        </p:nvPicPr>
        <p:blipFill rotWithShape="1">
          <a:blip r:embed="rId8">
            <a:alphaModFix/>
          </a:blip>
          <a:srcRect/>
          <a:stretch/>
        </p:blipFill>
        <p:spPr>
          <a:xfrm>
            <a:off x="3574468" y="5817720"/>
            <a:ext cx="885313" cy="251546"/>
          </a:xfrm>
          <a:prstGeom prst="rect">
            <a:avLst/>
          </a:prstGeom>
          <a:noFill/>
          <a:ln>
            <a:noFill/>
          </a:ln>
        </p:spPr>
      </p:pic>
      <p:sp>
        <p:nvSpPr>
          <p:cNvPr id="418" name="Google Shape;418;p30"/>
          <p:cNvSpPr txBox="1">
            <a:spLocks noGrp="1"/>
          </p:cNvSpPr>
          <p:nvPr>
            <p:ph type="sldNum" idx="12"/>
          </p:nvPr>
        </p:nvSpPr>
        <p:spPr>
          <a:xfrm>
            <a:off x="10951060" y="6240557"/>
            <a:ext cx="431192"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15</a:t>
            </a:fld>
            <a:endParaRPr/>
          </a:p>
        </p:txBody>
      </p:sp>
      <p:sp>
        <p:nvSpPr>
          <p:cNvPr id="419" name="Google Shape;419;p30"/>
          <p:cNvSpPr/>
          <p:nvPr/>
        </p:nvSpPr>
        <p:spPr>
          <a:xfrm>
            <a:off x="5069964" y="6240557"/>
            <a:ext cx="261257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https://jqueryui.com/datepicker/</a:t>
            </a:r>
            <a:endParaRPr sz="140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424" name="Google Shape;424;p31"/>
          <p:cNvGrpSpPr/>
          <p:nvPr/>
        </p:nvGrpSpPr>
        <p:grpSpPr>
          <a:xfrm>
            <a:off x="0" y="0"/>
            <a:ext cx="11932229" cy="6858000"/>
            <a:chOff x="0" y="0"/>
            <a:chExt cx="11932229" cy="6858000"/>
          </a:xfrm>
        </p:grpSpPr>
        <p:sp>
          <p:nvSpPr>
            <p:cNvPr id="425" name="Google Shape;425;p31"/>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426" name="Google Shape;426;p31"/>
            <p:cNvGrpSpPr/>
            <p:nvPr/>
          </p:nvGrpSpPr>
          <p:grpSpPr>
            <a:xfrm>
              <a:off x="11641281" y="4292404"/>
              <a:ext cx="290948" cy="2014805"/>
              <a:chOff x="11641281" y="4292404"/>
              <a:chExt cx="290948" cy="2014805"/>
            </a:xfrm>
          </p:grpSpPr>
          <p:sp>
            <p:nvSpPr>
              <p:cNvPr id="427" name="Google Shape;427;p31"/>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p31"/>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p31"/>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p31"/>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p31"/>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32" name="Google Shape;432;p31"/>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433" name="Google Shape;433;p31"/>
          <p:cNvSpPr/>
          <p:nvPr/>
        </p:nvSpPr>
        <p:spPr>
          <a:xfrm>
            <a:off x="249383" y="2244550"/>
            <a:ext cx="2940626" cy="232217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Autocomplete feature is used to provide the auto suggestion for users while entering input. In this tutorial, we are going to suggest country names for the users based on the keyword they entered into the input field by using jQuery AJAX. </a:t>
            </a:r>
            <a:endParaRPr sz="1400">
              <a:solidFill>
                <a:schemeClr val="dk1"/>
              </a:solidFill>
              <a:latin typeface="Arial"/>
              <a:ea typeface="Arial"/>
              <a:cs typeface="Arial"/>
              <a:sym typeface="Arial"/>
            </a:endParaRPr>
          </a:p>
        </p:txBody>
      </p:sp>
      <p:pic>
        <p:nvPicPr>
          <p:cNvPr id="434" name="Google Shape;434;p31"/>
          <p:cNvPicPr preferRelativeResize="0"/>
          <p:nvPr/>
        </p:nvPicPr>
        <p:blipFill rotWithShape="1">
          <a:blip r:embed="rId3">
            <a:alphaModFix/>
          </a:blip>
          <a:srcRect/>
          <a:stretch/>
        </p:blipFill>
        <p:spPr>
          <a:xfrm>
            <a:off x="332511" y="1653880"/>
            <a:ext cx="1539752" cy="363683"/>
          </a:xfrm>
          <a:prstGeom prst="rect">
            <a:avLst/>
          </a:prstGeom>
          <a:noFill/>
          <a:ln>
            <a:noFill/>
          </a:ln>
        </p:spPr>
      </p:pic>
      <p:sp>
        <p:nvSpPr>
          <p:cNvPr id="435" name="Google Shape;435;p31"/>
          <p:cNvSpPr/>
          <p:nvPr/>
        </p:nvSpPr>
        <p:spPr>
          <a:xfrm>
            <a:off x="4999371" y="6103474"/>
            <a:ext cx="6096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https://phppot.com/jquery/jquery-ajax-autocomplete-country-example/</a:t>
            </a:r>
            <a:endParaRPr sz="1400">
              <a:solidFill>
                <a:schemeClr val="dk1"/>
              </a:solidFill>
              <a:latin typeface="Calibri"/>
              <a:ea typeface="Calibri"/>
              <a:cs typeface="Calibri"/>
              <a:sym typeface="Calibri"/>
            </a:endParaRPr>
          </a:p>
        </p:txBody>
      </p:sp>
      <p:sp>
        <p:nvSpPr>
          <p:cNvPr id="436" name="Google Shape;436;p31"/>
          <p:cNvSpPr/>
          <p:nvPr/>
        </p:nvSpPr>
        <p:spPr>
          <a:xfrm>
            <a:off x="4391101" y="5777584"/>
            <a:ext cx="618416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https://jqueryui.com/autocomplete/</a:t>
            </a:r>
            <a:endParaRPr sz="1400">
              <a:solidFill>
                <a:schemeClr val="dk1"/>
              </a:solidFill>
              <a:latin typeface="Calibri"/>
              <a:ea typeface="Calibri"/>
              <a:cs typeface="Calibri"/>
              <a:sym typeface="Calibri"/>
            </a:endParaRPr>
          </a:p>
        </p:txBody>
      </p:sp>
      <p:sp>
        <p:nvSpPr>
          <p:cNvPr id="437" name="Google Shape;437;p31"/>
          <p:cNvSpPr/>
          <p:nvPr/>
        </p:nvSpPr>
        <p:spPr>
          <a:xfrm>
            <a:off x="3408215" y="600482"/>
            <a:ext cx="8233065" cy="47974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2400">
                <a:solidFill>
                  <a:schemeClr val="dk1"/>
                </a:solidFill>
                <a:latin typeface="Verdana"/>
                <a:ea typeface="Verdana"/>
                <a:cs typeface="Verdana"/>
                <a:sym typeface="Verdana"/>
              </a:rPr>
              <a:t>Autocomplete</a:t>
            </a:r>
            <a:endParaRPr sz="1400">
              <a:solidFill>
                <a:schemeClr val="dk1"/>
              </a:solidFill>
              <a:latin typeface="Arial"/>
              <a:ea typeface="Arial"/>
              <a:cs typeface="Arial"/>
              <a:sym typeface="Arial"/>
            </a:endParaRPr>
          </a:p>
        </p:txBody>
      </p:sp>
      <p:pic>
        <p:nvPicPr>
          <p:cNvPr id="438" name="Google Shape;438;p31"/>
          <p:cNvPicPr preferRelativeResize="0"/>
          <p:nvPr/>
        </p:nvPicPr>
        <p:blipFill rotWithShape="1">
          <a:blip r:embed="rId6">
            <a:alphaModFix/>
          </a:blip>
          <a:srcRect/>
          <a:stretch/>
        </p:blipFill>
        <p:spPr>
          <a:xfrm>
            <a:off x="4557360" y="2316401"/>
            <a:ext cx="3091428" cy="2946517"/>
          </a:xfrm>
          <a:prstGeom prst="rect">
            <a:avLst/>
          </a:prstGeom>
          <a:noFill/>
          <a:ln>
            <a:noFill/>
          </a:ln>
        </p:spPr>
      </p:pic>
      <p:pic>
        <p:nvPicPr>
          <p:cNvPr id="439" name="Google Shape;439;p31"/>
          <p:cNvPicPr preferRelativeResize="0"/>
          <p:nvPr/>
        </p:nvPicPr>
        <p:blipFill rotWithShape="1">
          <a:blip r:embed="rId7">
            <a:alphaModFix/>
          </a:blip>
          <a:srcRect/>
          <a:stretch/>
        </p:blipFill>
        <p:spPr>
          <a:xfrm>
            <a:off x="3574468" y="6136059"/>
            <a:ext cx="1424903" cy="266952"/>
          </a:xfrm>
          <a:prstGeom prst="rect">
            <a:avLst/>
          </a:prstGeom>
          <a:noFill/>
          <a:ln>
            <a:noFill/>
          </a:ln>
        </p:spPr>
      </p:pic>
      <p:pic>
        <p:nvPicPr>
          <p:cNvPr id="440" name="Google Shape;440;p31"/>
          <p:cNvPicPr preferRelativeResize="0"/>
          <p:nvPr/>
        </p:nvPicPr>
        <p:blipFill rotWithShape="1">
          <a:blip r:embed="rId8">
            <a:alphaModFix/>
          </a:blip>
          <a:srcRect/>
          <a:stretch/>
        </p:blipFill>
        <p:spPr>
          <a:xfrm>
            <a:off x="3574468" y="5817720"/>
            <a:ext cx="885313" cy="251546"/>
          </a:xfrm>
          <a:prstGeom prst="rect">
            <a:avLst/>
          </a:prstGeom>
          <a:noFill/>
          <a:ln>
            <a:noFill/>
          </a:ln>
        </p:spPr>
      </p:pic>
      <p:sp>
        <p:nvSpPr>
          <p:cNvPr id="441" name="Google Shape;441;p31"/>
          <p:cNvSpPr txBox="1"/>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Javascript &amp; Jquery Component</a:t>
            </a:r>
            <a:endParaRPr sz="2800" b="1">
              <a:solidFill>
                <a:schemeClr val="dk1"/>
              </a:solidFill>
              <a:latin typeface="Arial"/>
              <a:ea typeface="Arial"/>
              <a:cs typeface="Arial"/>
              <a:sym typeface="Arial"/>
            </a:endParaRPr>
          </a:p>
        </p:txBody>
      </p:sp>
      <p:sp>
        <p:nvSpPr>
          <p:cNvPr id="442" name="Google Shape;442;p31"/>
          <p:cNvSpPr/>
          <p:nvPr/>
        </p:nvSpPr>
        <p:spPr>
          <a:xfrm>
            <a:off x="3408215" y="1098342"/>
            <a:ext cx="7990612" cy="108337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jQuery Autocomplete function is called on the key-up event of the input field. This function requests PHP for the list of countries via AJAX by sending the value of the input field. In PHP, it reads country names from the database that starts with the keyword entered by the user.</a:t>
            </a:r>
            <a:endParaRPr sz="1400">
              <a:solidFill>
                <a:schemeClr val="dk1"/>
              </a:solidFill>
              <a:latin typeface="Arial"/>
              <a:ea typeface="Arial"/>
              <a:cs typeface="Arial"/>
              <a:sym typeface="Arial"/>
            </a:endParaRPr>
          </a:p>
        </p:txBody>
      </p:sp>
      <p:sp>
        <p:nvSpPr>
          <p:cNvPr id="443" name="Google Shape;44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16</a:t>
            </a:fld>
            <a:endParaRPr/>
          </a:p>
        </p:txBody>
      </p:sp>
    </p:spTree>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9"/>
          <p:cNvGrpSpPr/>
          <p:nvPr/>
        </p:nvGrpSpPr>
        <p:grpSpPr>
          <a:xfrm>
            <a:off x="0" y="0"/>
            <a:ext cx="11932229" cy="6858000"/>
            <a:chOff x="0" y="0"/>
            <a:chExt cx="11932229" cy="6858000"/>
          </a:xfrm>
        </p:grpSpPr>
        <p:sp>
          <p:nvSpPr>
            <p:cNvPr id="11" name="Rectangle 10"/>
            <p:cNvSpPr/>
            <p:nvPr/>
          </p:nvSpPr>
          <p:spPr>
            <a:xfrm>
              <a:off x="0" y="0"/>
              <a:ext cx="3325091"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nvGrpSpPr>
            <p:cNvPr id="7" name="Group 13"/>
            <p:cNvGrpSpPr/>
            <p:nvPr/>
          </p:nvGrpSpPr>
          <p:grpSpPr>
            <a:xfrm>
              <a:off x="11641281" y="4292404"/>
              <a:ext cx="290948" cy="2014805"/>
              <a:chOff x="11641281" y="4292404"/>
              <a:chExt cx="290948" cy="2014805"/>
            </a:xfrm>
          </p:grpSpPr>
          <p:sp>
            <p:nvSpPr>
              <p:cNvPr id="15" name="Rectangle 14"/>
              <p:cNvSpPr/>
              <p:nvPr/>
            </p:nvSpPr>
            <p:spPr>
              <a:xfrm>
                <a:off x="11641284" y="4292404"/>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6" name="Rectangle 15"/>
              <p:cNvSpPr/>
              <p:nvPr/>
            </p:nvSpPr>
            <p:spPr>
              <a:xfrm>
                <a:off x="11641284" y="4640501"/>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7" name="Rectangle 16"/>
              <p:cNvSpPr/>
              <p:nvPr/>
            </p:nvSpPr>
            <p:spPr>
              <a:xfrm>
                <a:off x="11641283" y="4988598"/>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Rectangle 17"/>
              <p:cNvSpPr/>
              <p:nvPr/>
            </p:nvSpPr>
            <p:spPr>
              <a:xfrm>
                <a:off x="11641282" y="5336695"/>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9" name="Rectangle 18"/>
              <p:cNvSpPr/>
              <p:nvPr/>
            </p:nvSpPr>
            <p:spPr>
              <a:xfrm>
                <a:off x="11641281" y="5684792"/>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0" name="Rectangle 19"/>
              <p:cNvSpPr/>
              <p:nvPr/>
            </p:nvSpPr>
            <p:spPr>
              <a:xfrm>
                <a:off x="11641281" y="6032889"/>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sp>
        <p:nvSpPr>
          <p:cNvPr id="4" name="Rectangle 3"/>
          <p:cNvSpPr/>
          <p:nvPr/>
        </p:nvSpPr>
        <p:spPr>
          <a:xfrm>
            <a:off x="249383" y="2144563"/>
            <a:ext cx="2940626" cy="1310039"/>
          </a:xfrm>
          <a:prstGeom prst="rect">
            <a:avLst/>
          </a:prstGeom>
        </p:spPr>
        <p:txBody>
          <a:bodyPr wrap="square">
            <a:spAutoFit/>
          </a:bodyPr>
          <a:lstStyle/>
          <a:p>
            <a:pPr algn="just">
              <a:lnSpc>
                <a:spcPct val="115000"/>
              </a:lnSpc>
            </a:pPr>
            <a:r>
              <a:rPr lang="en-US" sz="1400" dirty="0" err="1">
                <a:latin typeface="Verdana" panose="020B0604030504040204" pitchFamily="34" charset="0"/>
                <a:ea typeface="Verdana" panose="020B0604030504040204" pitchFamily="34" charset="0"/>
                <a:cs typeface="Verdana" panose="020B0604030504040204" pitchFamily="34" charset="0"/>
              </a:rPr>
              <a:t>Javascript</a:t>
            </a:r>
            <a:r>
              <a:rPr lang="en-US" sz="1400" dirty="0">
                <a:latin typeface="Verdana" panose="020B0604030504040204" pitchFamily="34" charset="0"/>
                <a:ea typeface="Verdana" panose="020B0604030504040204" pitchFamily="34" charset="0"/>
                <a:cs typeface="Verdana" panose="020B0604030504040204" pitchFamily="34" charset="0"/>
              </a:rPr>
              <a:t> component that shows and hides page elements based on form field values.</a:t>
            </a:r>
          </a:p>
          <a:p>
            <a:pPr algn="just">
              <a:lnSpc>
                <a:spcPct val="115000"/>
              </a:lnSpc>
            </a:pPr>
            <a:endParaRPr lang="en-US" sz="1400" dirty="0">
              <a:latin typeface="Arial" panose="020B0604020202020204" pitchFamily="34" charset="0"/>
              <a:ea typeface="Arial" panose="020B0604020202020204" pitchFamily="34"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9392" y="4942889"/>
            <a:ext cx="1527463" cy="286166"/>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511" y="1653880"/>
            <a:ext cx="1539752" cy="363683"/>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9392" y="4587190"/>
            <a:ext cx="945572" cy="268667"/>
          </a:xfrm>
          <a:prstGeom prst="rect">
            <a:avLst/>
          </a:prstGeom>
        </p:spPr>
      </p:pic>
      <p:sp>
        <p:nvSpPr>
          <p:cNvPr id="12" name="Rectangle 11"/>
          <p:cNvSpPr/>
          <p:nvPr/>
        </p:nvSpPr>
        <p:spPr>
          <a:xfrm>
            <a:off x="4374047" y="4546588"/>
            <a:ext cx="3998082" cy="307777"/>
          </a:xfrm>
          <a:prstGeom prst="rect">
            <a:avLst/>
          </a:prstGeom>
        </p:spPr>
        <p:txBody>
          <a:bodyPr wrap="none">
            <a:spAutoFit/>
          </a:bodyPr>
          <a:lstStyle/>
          <a:p>
            <a:r>
              <a:rPr lang="en-US" sz="1400" u="sng" dirty="0">
                <a:hlinkClick r:id="rId5"/>
              </a:rPr>
              <a:t>https://stevenwanderski.github.io/conditional-field/</a:t>
            </a:r>
            <a:endParaRPr lang="en-US" sz="1400" dirty="0"/>
          </a:p>
        </p:txBody>
      </p:sp>
      <p:sp>
        <p:nvSpPr>
          <p:cNvPr id="13" name="Rectangle 12"/>
          <p:cNvSpPr/>
          <p:nvPr/>
        </p:nvSpPr>
        <p:spPr>
          <a:xfrm>
            <a:off x="4929020" y="4914821"/>
            <a:ext cx="5108331" cy="307777"/>
          </a:xfrm>
          <a:prstGeom prst="rect">
            <a:avLst/>
          </a:prstGeom>
        </p:spPr>
        <p:txBody>
          <a:bodyPr wrap="square">
            <a:spAutoFit/>
          </a:bodyPr>
          <a:lstStyle/>
          <a:p>
            <a:r>
              <a:rPr lang="en-US" sz="1400" u="sng" dirty="0">
                <a:hlinkClick r:id="rId5"/>
              </a:rPr>
              <a:t>https://stevenwanderski.github.io/conditional-field/#nav-examples</a:t>
            </a:r>
            <a:endParaRPr lang="en-US" sz="1400" dirty="0"/>
          </a:p>
        </p:txBody>
      </p:sp>
      <p:sp>
        <p:nvSpPr>
          <p:cNvPr id="3" name="Rectangle 2"/>
          <p:cNvSpPr/>
          <p:nvPr/>
        </p:nvSpPr>
        <p:spPr>
          <a:xfrm>
            <a:off x="3325088" y="550140"/>
            <a:ext cx="6096000" cy="479747"/>
          </a:xfrm>
          <a:prstGeom prst="rect">
            <a:avLst/>
          </a:prstGeom>
        </p:spPr>
        <p:txBody>
          <a:bodyPr>
            <a:spAutoFit/>
          </a:bodyPr>
          <a:lstStyle/>
          <a:p>
            <a:pPr>
              <a:lnSpc>
                <a:spcPct val="115000"/>
              </a:lnSpc>
            </a:pPr>
            <a:r>
              <a:rPr lang="en-US" sz="2400" b="1" dirty="0">
                <a:latin typeface="Verdana" panose="020B0604030504040204" pitchFamily="34" charset="0"/>
                <a:ea typeface="Verdana" panose="020B0604030504040204" pitchFamily="34" charset="0"/>
                <a:cs typeface="Verdana" panose="020B0604030504040204" pitchFamily="34" charset="0"/>
              </a:rPr>
              <a:t>Conditional Field</a:t>
            </a:r>
            <a:endParaRPr lang="en-US" sz="1400" dirty="0">
              <a:latin typeface="Arial" panose="020B0604020202020204" pitchFamily="34" charset="0"/>
              <a:ea typeface="Arial" panose="020B0604020202020204" pitchFamily="34" charset="0"/>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9392" y="1114951"/>
            <a:ext cx="3777515" cy="2879365"/>
          </a:xfrm>
          <a:prstGeom prst="rect">
            <a:avLst/>
          </a:prstGeom>
        </p:spPr>
      </p:pic>
      <p:sp>
        <p:nvSpPr>
          <p:cNvPr id="21" name="Title 1"/>
          <p:cNvSpPr txBox="1">
            <a:spLocks/>
          </p:cNvSpPr>
          <p:nvPr/>
        </p:nvSpPr>
        <p:spPr>
          <a:xfrm>
            <a:off x="249383" y="506921"/>
            <a:ext cx="3075705" cy="39471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5000"/>
              </a:lnSpc>
            </a:pPr>
            <a:r>
              <a:rPr lang="en-US" sz="2800" b="1"/>
              <a:t>Javascript &amp; Jquery Component</a:t>
            </a:r>
            <a:endParaRPr lang="en-US" sz="2800" b="1" dirty="0">
              <a:latin typeface="Arial" panose="020B0604020202020204" pitchFamily="34" charset="0"/>
              <a:ea typeface="Arial" panose="020B0604020202020204" pitchFamily="34" charset="0"/>
            </a:endParaRPr>
          </a:p>
        </p:txBody>
      </p:sp>
      <p:sp>
        <p:nvSpPr>
          <p:cNvPr id="2" name="Slide Number Placeholder 1"/>
          <p:cNvSpPr>
            <a:spLocks noGrp="1"/>
          </p:cNvSpPr>
          <p:nvPr>
            <p:ph type="sldNum" sz="quarter" idx="12"/>
          </p:nvPr>
        </p:nvSpPr>
        <p:spPr/>
        <p:txBody>
          <a:bodyPr/>
          <a:lstStyle/>
          <a:p>
            <a:fld id="{383A97C5-5A7A-4C6F-BA46-5B844FAD85AF}" type="slidenum">
              <a:rPr lang="en-US" smtClean="0"/>
              <a:pPr/>
              <a:t>17</a:t>
            </a:fld>
            <a:endParaRPr lang="en-US" dirty="0"/>
          </a:p>
        </p:txBody>
      </p:sp>
    </p:spTree>
    <p:extLst>
      <p:ext uri="{BB962C8B-B14F-4D97-AF65-F5344CB8AC3E}">
        <p14:creationId xmlns:p14="http://schemas.microsoft.com/office/powerpoint/2010/main" val="243346702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pSp>
        <p:nvGrpSpPr>
          <p:cNvPr id="471" name="Google Shape;471;p33"/>
          <p:cNvGrpSpPr/>
          <p:nvPr/>
        </p:nvGrpSpPr>
        <p:grpSpPr>
          <a:xfrm>
            <a:off x="0" y="0"/>
            <a:ext cx="11932229" cy="6858000"/>
            <a:chOff x="0" y="0"/>
            <a:chExt cx="11932229" cy="6858000"/>
          </a:xfrm>
        </p:grpSpPr>
        <p:sp>
          <p:nvSpPr>
            <p:cNvPr id="472" name="Google Shape;472;p33"/>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473" name="Google Shape;473;p33"/>
            <p:cNvGrpSpPr/>
            <p:nvPr/>
          </p:nvGrpSpPr>
          <p:grpSpPr>
            <a:xfrm>
              <a:off x="11641281" y="4292404"/>
              <a:ext cx="290948" cy="2014805"/>
              <a:chOff x="11641281" y="4292404"/>
              <a:chExt cx="290948" cy="2014805"/>
            </a:xfrm>
          </p:grpSpPr>
          <p:sp>
            <p:nvSpPr>
              <p:cNvPr id="474" name="Google Shape;474;p33"/>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p33"/>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p33"/>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p33"/>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p33"/>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p33"/>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480" name="Google Shape;480;p33"/>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Arithmetic </a:t>
            </a:r>
            <a:br>
              <a:rPr lang="en-US" sz="3200" b="1"/>
            </a:br>
            <a:r>
              <a:rPr lang="en-US" sz="3200" b="1"/>
              <a:t>inside form using javascript</a:t>
            </a:r>
            <a:endParaRPr sz="3200" b="1"/>
          </a:p>
        </p:txBody>
      </p:sp>
      <p:pic>
        <p:nvPicPr>
          <p:cNvPr id="481" name="Google Shape;481;p33"/>
          <p:cNvPicPr preferRelativeResize="0"/>
          <p:nvPr/>
        </p:nvPicPr>
        <p:blipFill rotWithShape="1">
          <a:blip r:embed="rId3">
            <a:alphaModFix/>
          </a:blip>
          <a:srcRect/>
          <a:stretch/>
        </p:blipFill>
        <p:spPr>
          <a:xfrm>
            <a:off x="249383" y="2030650"/>
            <a:ext cx="1539752" cy="363683"/>
          </a:xfrm>
          <a:prstGeom prst="rect">
            <a:avLst/>
          </a:prstGeom>
          <a:noFill/>
          <a:ln>
            <a:noFill/>
          </a:ln>
        </p:spPr>
      </p:pic>
      <p:pic>
        <p:nvPicPr>
          <p:cNvPr id="482" name="Google Shape;482;p33"/>
          <p:cNvPicPr preferRelativeResize="0"/>
          <p:nvPr/>
        </p:nvPicPr>
        <p:blipFill rotWithShape="1">
          <a:blip r:embed="rId4">
            <a:alphaModFix/>
          </a:blip>
          <a:srcRect/>
          <a:stretch/>
        </p:blipFill>
        <p:spPr>
          <a:xfrm>
            <a:off x="3325087" y="789417"/>
            <a:ext cx="8699613" cy="3081113"/>
          </a:xfrm>
          <a:prstGeom prst="rect">
            <a:avLst/>
          </a:prstGeom>
          <a:noFill/>
          <a:ln>
            <a:noFill/>
          </a:ln>
        </p:spPr>
      </p:pic>
      <p:sp>
        <p:nvSpPr>
          <p:cNvPr id="483" name="Google Shape;483;p33"/>
          <p:cNvSpPr/>
          <p:nvPr/>
        </p:nvSpPr>
        <p:spPr>
          <a:xfrm>
            <a:off x="213012" y="2459250"/>
            <a:ext cx="2899065"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Arithmetic operation in form is a way to input form value easily and correctly. </a:t>
            </a:r>
            <a:endParaRPr/>
          </a:p>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400">
                <a:solidFill>
                  <a:schemeClr val="dk1"/>
                </a:solidFill>
                <a:latin typeface="Calibri"/>
                <a:ea typeface="Calibri"/>
                <a:cs typeface="Calibri"/>
                <a:sym typeface="Calibri"/>
              </a:rPr>
              <a:t>In this process user does not needs to put all input value in input form.  Some input field are automatically calculate the value by depending other input field.</a:t>
            </a:r>
            <a:endParaRPr/>
          </a:p>
        </p:txBody>
      </p:sp>
      <p:sp>
        <p:nvSpPr>
          <p:cNvPr id="484" name="Google Shape;48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18</a:t>
            </a:fld>
            <a:endParaRPr/>
          </a:p>
        </p:txBody>
      </p:sp>
    </p:spTree>
  </p:cSld>
  <p:clrMapOvr>
    <a:masterClrMapping/>
  </p:clrMapOvr>
  <p:transition spd="slow">
    <p:push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grpSp>
        <p:nvGrpSpPr>
          <p:cNvPr id="489" name="Google Shape;489;p34"/>
          <p:cNvGrpSpPr/>
          <p:nvPr/>
        </p:nvGrpSpPr>
        <p:grpSpPr>
          <a:xfrm>
            <a:off x="0" y="0"/>
            <a:ext cx="11932229" cy="6858000"/>
            <a:chOff x="0" y="0"/>
            <a:chExt cx="11932229" cy="6858000"/>
          </a:xfrm>
        </p:grpSpPr>
        <p:sp>
          <p:nvSpPr>
            <p:cNvPr id="490" name="Google Shape;490;p34"/>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491" name="Google Shape;491;p34"/>
            <p:cNvGrpSpPr/>
            <p:nvPr/>
          </p:nvGrpSpPr>
          <p:grpSpPr>
            <a:xfrm>
              <a:off x="11641281" y="4292404"/>
              <a:ext cx="290948" cy="2014805"/>
              <a:chOff x="11641281" y="4292404"/>
              <a:chExt cx="290948" cy="2014805"/>
            </a:xfrm>
          </p:grpSpPr>
          <p:sp>
            <p:nvSpPr>
              <p:cNvPr id="492" name="Google Shape;492;p34"/>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3" name="Google Shape;493;p34"/>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4" name="Google Shape;494;p34"/>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5" name="Google Shape;495;p34"/>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6" name="Google Shape;496;p34"/>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497" name="Google Shape;497;p34"/>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498" name="Google Shape;498;p34"/>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Select2 / Autocomplete plugins for dropdown list</a:t>
            </a:r>
            <a:endParaRPr/>
          </a:p>
        </p:txBody>
      </p:sp>
      <p:sp>
        <p:nvSpPr>
          <p:cNvPr id="499" name="Google Shape;499;p34"/>
          <p:cNvSpPr/>
          <p:nvPr/>
        </p:nvSpPr>
        <p:spPr>
          <a:xfrm>
            <a:off x="4999371" y="6095234"/>
            <a:ext cx="56110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https://select2.org/getting-started/basic-usage</a:t>
            </a:r>
            <a:endParaRPr sz="1400">
              <a:solidFill>
                <a:schemeClr val="dk1"/>
              </a:solidFill>
              <a:latin typeface="Calibri"/>
              <a:ea typeface="Calibri"/>
              <a:cs typeface="Calibri"/>
              <a:sym typeface="Calibri"/>
            </a:endParaRPr>
          </a:p>
        </p:txBody>
      </p:sp>
      <p:pic>
        <p:nvPicPr>
          <p:cNvPr id="500" name="Google Shape;500;p34"/>
          <p:cNvPicPr preferRelativeResize="0"/>
          <p:nvPr/>
        </p:nvPicPr>
        <p:blipFill rotWithShape="1">
          <a:blip r:embed="rId4">
            <a:alphaModFix/>
          </a:blip>
          <a:srcRect/>
          <a:stretch/>
        </p:blipFill>
        <p:spPr>
          <a:xfrm>
            <a:off x="249383" y="2455718"/>
            <a:ext cx="1539752" cy="363683"/>
          </a:xfrm>
          <a:prstGeom prst="rect">
            <a:avLst/>
          </a:prstGeom>
          <a:noFill/>
          <a:ln>
            <a:noFill/>
          </a:ln>
        </p:spPr>
      </p:pic>
      <p:sp>
        <p:nvSpPr>
          <p:cNvPr id="501" name="Google Shape;501;p34"/>
          <p:cNvSpPr/>
          <p:nvPr/>
        </p:nvSpPr>
        <p:spPr>
          <a:xfrm>
            <a:off x="4438999" y="5785252"/>
            <a:ext cx="516428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https://select2.org/getting-started/basic-usage</a:t>
            </a:r>
            <a:endParaRPr sz="1400">
              <a:solidFill>
                <a:schemeClr val="dk1"/>
              </a:solidFill>
              <a:latin typeface="Calibri"/>
              <a:ea typeface="Calibri"/>
              <a:cs typeface="Calibri"/>
              <a:sym typeface="Calibri"/>
            </a:endParaRPr>
          </a:p>
        </p:txBody>
      </p:sp>
      <p:sp>
        <p:nvSpPr>
          <p:cNvPr id="502" name="Google Shape;502;p34"/>
          <p:cNvSpPr/>
          <p:nvPr/>
        </p:nvSpPr>
        <p:spPr>
          <a:xfrm>
            <a:off x="249383" y="2993416"/>
            <a:ext cx="2954301" cy="116955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Select2 jquery plugin gives you a customizable select box with support for searching, tagging, remote data sets, infinite scrolling, and many other highly used options.</a:t>
            </a:r>
            <a:endParaRPr/>
          </a:p>
        </p:txBody>
      </p:sp>
      <p:pic>
        <p:nvPicPr>
          <p:cNvPr id="503" name="Google Shape;503;p34"/>
          <p:cNvPicPr preferRelativeResize="0"/>
          <p:nvPr/>
        </p:nvPicPr>
        <p:blipFill rotWithShape="1">
          <a:blip r:embed="rId5">
            <a:alphaModFix/>
          </a:blip>
          <a:srcRect/>
          <a:stretch/>
        </p:blipFill>
        <p:spPr>
          <a:xfrm>
            <a:off x="3574470" y="1442171"/>
            <a:ext cx="8357756" cy="2390775"/>
          </a:xfrm>
          <a:prstGeom prst="rect">
            <a:avLst/>
          </a:prstGeom>
          <a:noFill/>
          <a:ln>
            <a:noFill/>
          </a:ln>
        </p:spPr>
      </p:pic>
      <p:pic>
        <p:nvPicPr>
          <p:cNvPr id="504" name="Google Shape;504;p34"/>
          <p:cNvPicPr preferRelativeResize="0"/>
          <p:nvPr/>
        </p:nvPicPr>
        <p:blipFill rotWithShape="1">
          <a:blip r:embed="rId6">
            <a:alphaModFix/>
          </a:blip>
          <a:srcRect/>
          <a:stretch/>
        </p:blipFill>
        <p:spPr>
          <a:xfrm>
            <a:off x="3574468" y="6136059"/>
            <a:ext cx="1424903" cy="266952"/>
          </a:xfrm>
          <a:prstGeom prst="rect">
            <a:avLst/>
          </a:prstGeom>
          <a:noFill/>
          <a:ln>
            <a:noFill/>
          </a:ln>
        </p:spPr>
      </p:pic>
      <p:pic>
        <p:nvPicPr>
          <p:cNvPr id="505" name="Google Shape;505;p34"/>
          <p:cNvPicPr preferRelativeResize="0"/>
          <p:nvPr/>
        </p:nvPicPr>
        <p:blipFill rotWithShape="1">
          <a:blip r:embed="rId7">
            <a:alphaModFix/>
          </a:blip>
          <a:srcRect/>
          <a:stretch/>
        </p:blipFill>
        <p:spPr>
          <a:xfrm>
            <a:off x="3574468" y="5817720"/>
            <a:ext cx="885313" cy="251546"/>
          </a:xfrm>
          <a:prstGeom prst="rect">
            <a:avLst/>
          </a:prstGeom>
          <a:noFill/>
          <a:ln>
            <a:noFill/>
          </a:ln>
        </p:spPr>
      </p:pic>
      <p:sp>
        <p:nvSpPr>
          <p:cNvPr id="506" name="Google Shape;50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19</a:t>
            </a:fld>
            <a:endParaRPr/>
          </a:p>
        </p:txBody>
      </p:sp>
    </p:spTree>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127" name="Google Shape;127;p17"/>
          <p:cNvGrpSpPr/>
          <p:nvPr/>
        </p:nvGrpSpPr>
        <p:grpSpPr>
          <a:xfrm>
            <a:off x="0" y="0"/>
            <a:ext cx="11932229" cy="6858000"/>
            <a:chOff x="0" y="0"/>
            <a:chExt cx="11932229" cy="6858000"/>
          </a:xfrm>
        </p:grpSpPr>
        <p:sp>
          <p:nvSpPr>
            <p:cNvPr id="128" name="Google Shape;128;p17"/>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129" name="Google Shape;129;p17"/>
            <p:cNvGrpSpPr/>
            <p:nvPr/>
          </p:nvGrpSpPr>
          <p:grpSpPr>
            <a:xfrm>
              <a:off x="11641281" y="4292404"/>
              <a:ext cx="290948" cy="2014805"/>
              <a:chOff x="11641281" y="4292404"/>
              <a:chExt cx="290948" cy="2014805"/>
            </a:xfrm>
          </p:grpSpPr>
          <p:sp>
            <p:nvSpPr>
              <p:cNvPr id="130" name="Google Shape;130;p17"/>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1" name="Google Shape;131;p17"/>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2" name="Google Shape;132;p17"/>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7"/>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7"/>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17"/>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36" name="Google Shape;136;p17"/>
          <p:cNvSpPr txBox="1">
            <a:spLocks noGrp="1"/>
          </p:cNvSpPr>
          <p:nvPr>
            <p:ph type="ctrTitle"/>
          </p:nvPr>
        </p:nvSpPr>
        <p:spPr>
          <a:xfrm>
            <a:off x="174721" y="567376"/>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000"/>
              <a:buFont typeface="Calibri"/>
              <a:buNone/>
            </a:pPr>
            <a:r>
              <a:rPr lang="en-US" sz="3000" b="1"/>
              <a:t>Basic form building </a:t>
            </a:r>
            <a:endParaRPr sz="3000"/>
          </a:p>
        </p:txBody>
      </p:sp>
      <p:sp>
        <p:nvSpPr>
          <p:cNvPr id="137" name="Google Shape;137;p17"/>
          <p:cNvSpPr/>
          <p:nvPr/>
        </p:nvSpPr>
        <p:spPr>
          <a:xfrm>
            <a:off x="5080184" y="6130635"/>
            <a:ext cx="60960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i. </a:t>
            </a:r>
            <a:r>
              <a:rPr lang="en-US" sz="14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https://www.tutorialspoint.com/laravel/laravel_forms.htm</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ii. </a:t>
            </a:r>
            <a:r>
              <a:rPr lang="en-US" sz="1400"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https://www.sitepoint.com/crud-create-read-update-delete-laravel-app/</a:t>
            </a:r>
            <a:endParaRPr sz="1400">
              <a:solidFill>
                <a:schemeClr val="dk1"/>
              </a:solidFill>
              <a:latin typeface="Calibri"/>
              <a:ea typeface="Calibri"/>
              <a:cs typeface="Calibri"/>
              <a:sym typeface="Calibri"/>
            </a:endParaRPr>
          </a:p>
        </p:txBody>
      </p:sp>
      <p:pic>
        <p:nvPicPr>
          <p:cNvPr id="138" name="Google Shape;138;p17"/>
          <p:cNvPicPr preferRelativeResize="0"/>
          <p:nvPr/>
        </p:nvPicPr>
        <p:blipFill rotWithShape="1">
          <a:blip r:embed="rId5">
            <a:alphaModFix/>
          </a:blip>
          <a:srcRect/>
          <a:stretch/>
        </p:blipFill>
        <p:spPr>
          <a:xfrm>
            <a:off x="3655281" y="6191796"/>
            <a:ext cx="1424903" cy="266952"/>
          </a:xfrm>
          <a:prstGeom prst="rect">
            <a:avLst/>
          </a:prstGeom>
          <a:noFill/>
          <a:ln>
            <a:noFill/>
          </a:ln>
        </p:spPr>
      </p:pic>
      <p:sp>
        <p:nvSpPr>
          <p:cNvPr id="139" name="Google Shape;139;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pic>
        <p:nvPicPr>
          <p:cNvPr id="140" name="Google Shape;140;p17"/>
          <p:cNvPicPr preferRelativeResize="0"/>
          <p:nvPr/>
        </p:nvPicPr>
        <p:blipFill rotWithShape="1">
          <a:blip r:embed="rId6">
            <a:alphaModFix/>
          </a:blip>
          <a:srcRect/>
          <a:stretch/>
        </p:blipFill>
        <p:spPr>
          <a:xfrm>
            <a:off x="3316158" y="610519"/>
            <a:ext cx="8443780" cy="4879166"/>
          </a:xfrm>
          <a:prstGeom prst="rect">
            <a:avLst/>
          </a:prstGeom>
          <a:noFill/>
          <a:ln>
            <a:noFill/>
          </a:ln>
        </p:spPr>
      </p:pic>
      <p:sp>
        <p:nvSpPr>
          <p:cNvPr id="141" name="Google Shape;141;p17"/>
          <p:cNvSpPr txBox="1"/>
          <p:nvPr/>
        </p:nvSpPr>
        <p:spPr>
          <a:xfrm>
            <a:off x="291020" y="1408551"/>
            <a:ext cx="2743049" cy="2293293"/>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An HTML form contains form elements.</a:t>
            </a:r>
            <a:endParaRPr/>
          </a:p>
          <a:p>
            <a:pPr marL="0" marR="0" lvl="0" indent="0" algn="just" rtl="0">
              <a:lnSpc>
                <a:spcPct val="90000"/>
              </a:lnSpc>
              <a:spcBef>
                <a:spcPts val="0"/>
              </a:spcBef>
              <a:spcAft>
                <a:spcPts val="0"/>
              </a:spcAft>
              <a:buClr>
                <a:schemeClr val="dk1"/>
              </a:buClr>
              <a:buSzPts val="1600"/>
              <a:buFont typeface="Calibri"/>
              <a:buNone/>
            </a:pPr>
            <a:endParaRPr sz="16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Form elements are different types of input elements, like text fields, checkboxes, radio buttons, submit buttons, and more</a:t>
            </a:r>
            <a:endParaRPr sz="1600" b="1">
              <a:solidFill>
                <a:srgbClr val="525252"/>
              </a:solidFill>
              <a:latin typeface="Calibri"/>
              <a:ea typeface="Calibri"/>
              <a:cs typeface="Calibri"/>
              <a:sym typeface="Calibri"/>
            </a:endParaRPr>
          </a:p>
        </p:txBody>
      </p:sp>
    </p:spTree>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grpSp>
        <p:nvGrpSpPr>
          <p:cNvPr id="512" name="Google Shape;512;p35"/>
          <p:cNvGrpSpPr/>
          <p:nvPr/>
        </p:nvGrpSpPr>
        <p:grpSpPr>
          <a:xfrm>
            <a:off x="0" y="0"/>
            <a:ext cx="11932229" cy="6858000"/>
            <a:chOff x="0" y="0"/>
            <a:chExt cx="11932229" cy="6858000"/>
          </a:xfrm>
        </p:grpSpPr>
        <p:sp>
          <p:nvSpPr>
            <p:cNvPr id="513" name="Google Shape;513;p35"/>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514" name="Google Shape;514;p35"/>
            <p:cNvGrpSpPr/>
            <p:nvPr/>
          </p:nvGrpSpPr>
          <p:grpSpPr>
            <a:xfrm>
              <a:off x="11641281" y="4292404"/>
              <a:ext cx="290948" cy="2014805"/>
              <a:chOff x="11641281" y="4292404"/>
              <a:chExt cx="290948" cy="2014805"/>
            </a:xfrm>
          </p:grpSpPr>
          <p:sp>
            <p:nvSpPr>
              <p:cNvPr id="515" name="Google Shape;515;p35"/>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35"/>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17" name="Google Shape;517;p35"/>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35"/>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35"/>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20" name="Google Shape;520;p35"/>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521" name="Google Shape;521;p35"/>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Show/hide portion of form conditionally</a:t>
            </a:r>
            <a:endParaRPr/>
          </a:p>
        </p:txBody>
      </p:sp>
      <p:pic>
        <p:nvPicPr>
          <p:cNvPr id="522" name="Google Shape;522;p35"/>
          <p:cNvPicPr preferRelativeResize="0"/>
          <p:nvPr/>
        </p:nvPicPr>
        <p:blipFill rotWithShape="1">
          <a:blip r:embed="rId3">
            <a:alphaModFix/>
          </a:blip>
          <a:srcRect/>
          <a:stretch/>
        </p:blipFill>
        <p:spPr>
          <a:xfrm>
            <a:off x="249383" y="2030650"/>
            <a:ext cx="1539752" cy="363683"/>
          </a:xfrm>
          <a:prstGeom prst="rect">
            <a:avLst/>
          </a:prstGeom>
          <a:noFill/>
          <a:ln>
            <a:noFill/>
          </a:ln>
        </p:spPr>
      </p:pic>
      <p:sp>
        <p:nvSpPr>
          <p:cNvPr id="523" name="Google Shape;523;p35"/>
          <p:cNvSpPr/>
          <p:nvPr/>
        </p:nvSpPr>
        <p:spPr>
          <a:xfrm>
            <a:off x="4449390" y="5767477"/>
            <a:ext cx="764245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http://www.randomsnippets.com/2011/04/10/how-to-hide-show-or-toggle-your-div-with-jquery/</a:t>
            </a:r>
            <a:endParaRPr sz="1400">
              <a:solidFill>
                <a:schemeClr val="dk1"/>
              </a:solidFill>
              <a:latin typeface="Calibri"/>
              <a:ea typeface="Calibri"/>
              <a:cs typeface="Calibri"/>
              <a:sym typeface="Calibri"/>
            </a:endParaRPr>
          </a:p>
        </p:txBody>
      </p:sp>
      <p:sp>
        <p:nvSpPr>
          <p:cNvPr id="524" name="Google Shape;524;p35"/>
          <p:cNvSpPr/>
          <p:nvPr/>
        </p:nvSpPr>
        <p:spPr>
          <a:xfrm>
            <a:off x="213012" y="2438713"/>
            <a:ext cx="2899065"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Some time user needs to configure input form as their requirement. So it’s the developer responsibility to design input form as customizable. </a:t>
            </a:r>
            <a:endParaRPr/>
          </a:p>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400">
                <a:solidFill>
                  <a:schemeClr val="dk1"/>
                </a:solidFill>
                <a:latin typeface="Calibri"/>
                <a:ea typeface="Calibri"/>
                <a:cs typeface="Calibri"/>
                <a:sym typeface="Calibri"/>
              </a:rPr>
              <a:t>Using javascript and its framework developer can design a customizable form where user can add or remove input field for there requirement.</a:t>
            </a:r>
            <a:endParaRPr/>
          </a:p>
        </p:txBody>
      </p:sp>
      <p:pic>
        <p:nvPicPr>
          <p:cNvPr id="525" name="Google Shape;525;p35"/>
          <p:cNvPicPr preferRelativeResize="0"/>
          <p:nvPr/>
        </p:nvPicPr>
        <p:blipFill rotWithShape="1">
          <a:blip r:embed="rId5">
            <a:alphaModFix/>
          </a:blip>
          <a:srcRect/>
          <a:stretch/>
        </p:blipFill>
        <p:spPr>
          <a:xfrm>
            <a:off x="3386180" y="1196262"/>
            <a:ext cx="7884074" cy="3096142"/>
          </a:xfrm>
          <a:prstGeom prst="rect">
            <a:avLst/>
          </a:prstGeom>
          <a:noFill/>
          <a:ln>
            <a:noFill/>
          </a:ln>
        </p:spPr>
      </p:pic>
      <p:pic>
        <p:nvPicPr>
          <p:cNvPr id="526" name="Google Shape;526;p35"/>
          <p:cNvPicPr preferRelativeResize="0"/>
          <p:nvPr/>
        </p:nvPicPr>
        <p:blipFill rotWithShape="1">
          <a:blip r:embed="rId6">
            <a:alphaModFix/>
          </a:blip>
          <a:srcRect/>
          <a:stretch/>
        </p:blipFill>
        <p:spPr>
          <a:xfrm>
            <a:off x="3574468" y="5817720"/>
            <a:ext cx="885313" cy="251546"/>
          </a:xfrm>
          <a:prstGeom prst="rect">
            <a:avLst/>
          </a:prstGeom>
          <a:noFill/>
          <a:ln>
            <a:noFill/>
          </a:ln>
        </p:spPr>
      </p:pic>
      <p:sp>
        <p:nvSpPr>
          <p:cNvPr id="527" name="Google Shape;52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20</a:t>
            </a:fld>
            <a:endParaRPr/>
          </a:p>
        </p:txBody>
      </p:sp>
    </p:spTree>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532"/>
        <p:cNvGrpSpPr/>
        <p:nvPr/>
      </p:nvGrpSpPr>
      <p:grpSpPr>
        <a:xfrm>
          <a:off x="0" y="0"/>
          <a:ext cx="0" cy="0"/>
          <a:chOff x="0" y="0"/>
          <a:chExt cx="0" cy="0"/>
        </a:xfrm>
      </p:grpSpPr>
      <p:grpSp>
        <p:nvGrpSpPr>
          <p:cNvPr id="533" name="Google Shape;533;p36"/>
          <p:cNvGrpSpPr/>
          <p:nvPr/>
        </p:nvGrpSpPr>
        <p:grpSpPr>
          <a:xfrm>
            <a:off x="0" y="0"/>
            <a:ext cx="11932229" cy="6858000"/>
            <a:chOff x="0" y="0"/>
            <a:chExt cx="11932229" cy="6858000"/>
          </a:xfrm>
        </p:grpSpPr>
        <p:sp>
          <p:nvSpPr>
            <p:cNvPr id="534" name="Google Shape;534;p36"/>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535" name="Google Shape;535;p36"/>
            <p:cNvGrpSpPr/>
            <p:nvPr/>
          </p:nvGrpSpPr>
          <p:grpSpPr>
            <a:xfrm>
              <a:off x="11641281" y="4292404"/>
              <a:ext cx="290948" cy="2014805"/>
              <a:chOff x="11641281" y="4292404"/>
              <a:chExt cx="290948" cy="2014805"/>
            </a:xfrm>
          </p:grpSpPr>
          <p:sp>
            <p:nvSpPr>
              <p:cNvPr id="536" name="Google Shape;536;p36"/>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36"/>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36"/>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36"/>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36"/>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41" name="Google Shape;541;p36"/>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542" name="Google Shape;542;p36"/>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800"/>
              <a:buFont typeface="Calibri"/>
              <a:buNone/>
            </a:pPr>
            <a:r>
              <a:rPr lang="en-US" sz="2800" b="1"/>
              <a:t>ViewerJS</a:t>
            </a:r>
            <a:endParaRPr sz="2800">
              <a:latin typeface="Arial"/>
              <a:ea typeface="Arial"/>
              <a:cs typeface="Arial"/>
              <a:sym typeface="Arial"/>
            </a:endParaRPr>
          </a:p>
        </p:txBody>
      </p:sp>
      <p:sp>
        <p:nvSpPr>
          <p:cNvPr id="543" name="Google Shape;543;p36"/>
          <p:cNvSpPr/>
          <p:nvPr/>
        </p:nvSpPr>
        <p:spPr>
          <a:xfrm>
            <a:off x="249383" y="1778572"/>
            <a:ext cx="2940626" cy="1061637"/>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ViewerJS is a combination of a number of excellent open source tools that are built on HTML and javascript.</a:t>
            </a:r>
            <a:endParaRPr sz="1400">
              <a:solidFill>
                <a:schemeClr val="dk1"/>
              </a:solidFill>
              <a:latin typeface="Arial"/>
              <a:ea typeface="Arial"/>
              <a:cs typeface="Arial"/>
              <a:sym typeface="Arial"/>
            </a:endParaRPr>
          </a:p>
        </p:txBody>
      </p:sp>
      <p:pic>
        <p:nvPicPr>
          <p:cNvPr id="544" name="Google Shape;544;p36"/>
          <p:cNvPicPr preferRelativeResize="0"/>
          <p:nvPr/>
        </p:nvPicPr>
        <p:blipFill rotWithShape="1">
          <a:blip r:embed="rId3">
            <a:alphaModFix/>
          </a:blip>
          <a:srcRect/>
          <a:stretch/>
        </p:blipFill>
        <p:spPr>
          <a:xfrm>
            <a:off x="363684" y="1279480"/>
            <a:ext cx="1539752" cy="363683"/>
          </a:xfrm>
          <a:prstGeom prst="rect">
            <a:avLst/>
          </a:prstGeom>
          <a:noFill/>
          <a:ln>
            <a:noFill/>
          </a:ln>
        </p:spPr>
      </p:pic>
      <p:sp>
        <p:nvSpPr>
          <p:cNvPr id="545" name="Google Shape;545;p36"/>
          <p:cNvSpPr/>
          <p:nvPr/>
        </p:nvSpPr>
        <p:spPr>
          <a:xfrm>
            <a:off x="4408044" y="5761489"/>
            <a:ext cx="1676613"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https://viewerjs.org</a:t>
            </a:r>
            <a:r>
              <a:rPr lang="en-US" sz="1400">
                <a:solidFill>
                  <a:schemeClr val="dk1"/>
                </a:solidFill>
                <a:latin typeface="Calibri"/>
                <a:ea typeface="Calibri"/>
                <a:cs typeface="Calibri"/>
                <a:sym typeface="Calibri"/>
              </a:rPr>
              <a:t> </a:t>
            </a:r>
            <a:endParaRPr/>
          </a:p>
        </p:txBody>
      </p:sp>
      <p:sp>
        <p:nvSpPr>
          <p:cNvPr id="546" name="Google Shape;546;p36"/>
          <p:cNvSpPr/>
          <p:nvPr/>
        </p:nvSpPr>
        <p:spPr>
          <a:xfrm>
            <a:off x="4999371" y="6088660"/>
            <a:ext cx="270510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https://viewerjs.org/examples/</a:t>
            </a:r>
            <a:endParaRPr sz="1400">
              <a:solidFill>
                <a:schemeClr val="dk1"/>
              </a:solidFill>
              <a:latin typeface="Calibri"/>
              <a:ea typeface="Calibri"/>
              <a:cs typeface="Calibri"/>
              <a:sym typeface="Calibri"/>
            </a:endParaRPr>
          </a:p>
        </p:txBody>
      </p:sp>
      <p:pic>
        <p:nvPicPr>
          <p:cNvPr id="547" name="Google Shape;547;p36"/>
          <p:cNvPicPr preferRelativeResize="0"/>
          <p:nvPr/>
        </p:nvPicPr>
        <p:blipFill rotWithShape="1">
          <a:blip r:embed="rId6">
            <a:alphaModFix/>
          </a:blip>
          <a:srcRect/>
          <a:stretch/>
        </p:blipFill>
        <p:spPr>
          <a:xfrm>
            <a:off x="3522520" y="1686363"/>
            <a:ext cx="4883725" cy="3228457"/>
          </a:xfrm>
          <a:prstGeom prst="rect">
            <a:avLst/>
          </a:prstGeom>
          <a:noFill/>
          <a:ln>
            <a:noFill/>
          </a:ln>
        </p:spPr>
      </p:pic>
      <p:pic>
        <p:nvPicPr>
          <p:cNvPr id="548" name="Google Shape;548;p36"/>
          <p:cNvPicPr preferRelativeResize="0"/>
          <p:nvPr/>
        </p:nvPicPr>
        <p:blipFill rotWithShape="1">
          <a:blip r:embed="rId7">
            <a:alphaModFix/>
          </a:blip>
          <a:srcRect/>
          <a:stretch/>
        </p:blipFill>
        <p:spPr>
          <a:xfrm>
            <a:off x="3574468" y="6136059"/>
            <a:ext cx="1424903" cy="266952"/>
          </a:xfrm>
          <a:prstGeom prst="rect">
            <a:avLst/>
          </a:prstGeom>
          <a:noFill/>
          <a:ln>
            <a:noFill/>
          </a:ln>
        </p:spPr>
      </p:pic>
      <p:pic>
        <p:nvPicPr>
          <p:cNvPr id="549" name="Google Shape;549;p36"/>
          <p:cNvPicPr preferRelativeResize="0"/>
          <p:nvPr/>
        </p:nvPicPr>
        <p:blipFill rotWithShape="1">
          <a:blip r:embed="rId8">
            <a:alphaModFix/>
          </a:blip>
          <a:srcRect/>
          <a:stretch/>
        </p:blipFill>
        <p:spPr>
          <a:xfrm>
            <a:off x="3574468" y="5817720"/>
            <a:ext cx="885313" cy="251546"/>
          </a:xfrm>
          <a:prstGeom prst="rect">
            <a:avLst/>
          </a:prstGeom>
          <a:noFill/>
          <a:ln>
            <a:noFill/>
          </a:ln>
        </p:spPr>
      </p:pic>
      <p:sp>
        <p:nvSpPr>
          <p:cNvPr id="550" name="Google Shape;55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21</a:t>
            </a:fld>
            <a:endParaRPr/>
          </a:p>
        </p:txBody>
      </p:sp>
    </p:spTree>
  </p:cSld>
  <p:clrMapOvr>
    <a:masterClrMapping/>
  </p:clrMapOvr>
  <p:transition spd="slow">
    <p:push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555" name="Google Shape;555;p37"/>
          <p:cNvGrpSpPr/>
          <p:nvPr/>
        </p:nvGrpSpPr>
        <p:grpSpPr>
          <a:xfrm>
            <a:off x="0" y="0"/>
            <a:ext cx="11932229" cy="6858000"/>
            <a:chOff x="0" y="0"/>
            <a:chExt cx="11932229" cy="6858000"/>
          </a:xfrm>
        </p:grpSpPr>
        <p:sp>
          <p:nvSpPr>
            <p:cNvPr id="556" name="Google Shape;556;p37"/>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557" name="Google Shape;557;p37"/>
            <p:cNvGrpSpPr/>
            <p:nvPr/>
          </p:nvGrpSpPr>
          <p:grpSpPr>
            <a:xfrm>
              <a:off x="11641281" y="4292404"/>
              <a:ext cx="290948" cy="2014805"/>
              <a:chOff x="11641281" y="4292404"/>
              <a:chExt cx="290948" cy="2014805"/>
            </a:xfrm>
          </p:grpSpPr>
          <p:sp>
            <p:nvSpPr>
              <p:cNvPr id="558" name="Google Shape;558;p37"/>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7"/>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37"/>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7"/>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7"/>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7"/>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564" name="Google Shape;564;p37"/>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Ajax</a:t>
            </a:r>
            <a:endParaRPr/>
          </a:p>
        </p:txBody>
      </p:sp>
      <p:sp>
        <p:nvSpPr>
          <p:cNvPr id="565" name="Google Shape;565;p37"/>
          <p:cNvSpPr/>
          <p:nvPr/>
        </p:nvSpPr>
        <p:spPr>
          <a:xfrm>
            <a:off x="4999374" y="5745428"/>
            <a:ext cx="6096000" cy="325538"/>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https://www.tutorialspoint.com/laravel/laravel_ajax.htm</a:t>
            </a:r>
            <a:endParaRPr sz="1400">
              <a:solidFill>
                <a:schemeClr val="dk1"/>
              </a:solidFill>
              <a:latin typeface="Calibri"/>
              <a:ea typeface="Calibri"/>
              <a:cs typeface="Calibri"/>
              <a:sym typeface="Calibri"/>
            </a:endParaRPr>
          </a:p>
        </p:txBody>
      </p:sp>
      <p:pic>
        <p:nvPicPr>
          <p:cNvPr id="566" name="Google Shape;566;p37"/>
          <p:cNvPicPr preferRelativeResize="0"/>
          <p:nvPr/>
        </p:nvPicPr>
        <p:blipFill rotWithShape="1">
          <a:blip r:embed="rId4">
            <a:alphaModFix/>
          </a:blip>
          <a:srcRect/>
          <a:stretch/>
        </p:blipFill>
        <p:spPr>
          <a:xfrm>
            <a:off x="249383" y="1038418"/>
            <a:ext cx="1539752" cy="363683"/>
          </a:xfrm>
          <a:prstGeom prst="rect">
            <a:avLst/>
          </a:prstGeom>
          <a:noFill/>
          <a:ln>
            <a:noFill/>
          </a:ln>
        </p:spPr>
      </p:pic>
      <p:sp>
        <p:nvSpPr>
          <p:cNvPr id="567" name="Google Shape;567;p37"/>
          <p:cNvSpPr/>
          <p:nvPr/>
        </p:nvSpPr>
        <p:spPr>
          <a:xfrm>
            <a:off x="249383" y="1478456"/>
            <a:ext cx="2743199" cy="133113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Calibri"/>
                <a:ea typeface="Calibri"/>
                <a:cs typeface="Calibri"/>
                <a:sym typeface="Calibri"/>
              </a:rPr>
              <a:t>Ajax is a set of web development techniques using many web technologies on the client side to create asynchronous web applications.</a:t>
            </a:r>
            <a:endParaRPr/>
          </a:p>
        </p:txBody>
      </p:sp>
      <p:sp>
        <p:nvSpPr>
          <p:cNvPr id="568" name="Google Shape;568;p37"/>
          <p:cNvSpPr/>
          <p:nvPr/>
        </p:nvSpPr>
        <p:spPr>
          <a:xfrm>
            <a:off x="4494330" y="5417336"/>
            <a:ext cx="660104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https://www.w3schools.com/jquery/tryit.asp?filename=tryjqu      ery_ajax_ajax</a:t>
            </a:r>
            <a:endParaRPr sz="1400">
              <a:solidFill>
                <a:schemeClr val="dk1"/>
              </a:solidFill>
              <a:latin typeface="Calibri"/>
              <a:ea typeface="Calibri"/>
              <a:cs typeface="Calibri"/>
              <a:sym typeface="Calibri"/>
            </a:endParaRPr>
          </a:p>
        </p:txBody>
      </p:sp>
      <p:sp>
        <p:nvSpPr>
          <p:cNvPr id="569" name="Google Shape;569;p37"/>
          <p:cNvSpPr/>
          <p:nvPr/>
        </p:nvSpPr>
        <p:spPr>
          <a:xfrm>
            <a:off x="249383" y="2885945"/>
            <a:ext cx="2954301" cy="1316579"/>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Calibri"/>
                <a:ea typeface="Calibri"/>
                <a:cs typeface="Calibri"/>
                <a:sym typeface="Calibri"/>
              </a:rPr>
              <a:t>With Ajax, web applications can send and retrieve data from a server asynchronously without interfering with the display and behavior of the existing page</a:t>
            </a:r>
            <a:endParaRPr/>
          </a:p>
        </p:txBody>
      </p:sp>
      <p:pic>
        <p:nvPicPr>
          <p:cNvPr id="570" name="Google Shape;570;p37"/>
          <p:cNvPicPr preferRelativeResize="0"/>
          <p:nvPr/>
        </p:nvPicPr>
        <p:blipFill rotWithShape="1">
          <a:blip r:embed="rId6">
            <a:alphaModFix/>
          </a:blip>
          <a:srcRect/>
          <a:stretch/>
        </p:blipFill>
        <p:spPr>
          <a:xfrm>
            <a:off x="3596984" y="775211"/>
            <a:ext cx="7734303" cy="4350547"/>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pic>
        <p:nvPicPr>
          <p:cNvPr id="571" name="Google Shape;571;p37"/>
          <p:cNvPicPr preferRelativeResize="0"/>
          <p:nvPr/>
        </p:nvPicPr>
        <p:blipFill rotWithShape="1">
          <a:blip r:embed="rId7">
            <a:alphaModFix/>
          </a:blip>
          <a:srcRect/>
          <a:stretch/>
        </p:blipFill>
        <p:spPr>
          <a:xfrm>
            <a:off x="3574471" y="5823953"/>
            <a:ext cx="1424903" cy="266952"/>
          </a:xfrm>
          <a:prstGeom prst="rect">
            <a:avLst/>
          </a:prstGeom>
          <a:noFill/>
          <a:ln>
            <a:noFill/>
          </a:ln>
        </p:spPr>
      </p:pic>
      <p:pic>
        <p:nvPicPr>
          <p:cNvPr id="572" name="Google Shape;572;p37"/>
          <p:cNvPicPr preferRelativeResize="0"/>
          <p:nvPr/>
        </p:nvPicPr>
        <p:blipFill rotWithShape="1">
          <a:blip r:embed="rId8">
            <a:alphaModFix/>
          </a:blip>
          <a:srcRect/>
          <a:stretch/>
        </p:blipFill>
        <p:spPr>
          <a:xfrm>
            <a:off x="3596984" y="5485242"/>
            <a:ext cx="885313" cy="251546"/>
          </a:xfrm>
          <a:prstGeom prst="rect">
            <a:avLst/>
          </a:prstGeom>
          <a:noFill/>
          <a:ln>
            <a:noFill/>
          </a:ln>
        </p:spPr>
      </p:pic>
      <p:sp>
        <p:nvSpPr>
          <p:cNvPr id="573" name="Google Shape;57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22</a:t>
            </a:fld>
            <a:endParaRPr/>
          </a:p>
        </p:txBody>
      </p:sp>
    </p:spTree>
  </p:cSld>
  <p:clrMapOvr>
    <a:masterClrMapping/>
  </p:clrMapOvr>
  <p:transition spd="slow">
    <p:push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38"/>
          <p:cNvGrpSpPr/>
          <p:nvPr/>
        </p:nvGrpSpPr>
        <p:grpSpPr>
          <a:xfrm>
            <a:off x="0" y="0"/>
            <a:ext cx="11932229" cy="6858000"/>
            <a:chOff x="0" y="0"/>
            <a:chExt cx="11932229" cy="6858000"/>
          </a:xfrm>
        </p:grpSpPr>
        <p:sp>
          <p:nvSpPr>
            <p:cNvPr id="580" name="Google Shape;580;p38"/>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581" name="Google Shape;581;p38"/>
            <p:cNvGrpSpPr/>
            <p:nvPr/>
          </p:nvGrpSpPr>
          <p:grpSpPr>
            <a:xfrm>
              <a:off x="11641281" y="4292404"/>
              <a:ext cx="290948" cy="2014805"/>
              <a:chOff x="11641281" y="4292404"/>
              <a:chExt cx="290948" cy="2014805"/>
            </a:xfrm>
          </p:grpSpPr>
          <p:sp>
            <p:nvSpPr>
              <p:cNvPr id="582" name="Google Shape;582;p38"/>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3" name="Google Shape;583;p38"/>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4" name="Google Shape;584;p38"/>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5" name="Google Shape;585;p38"/>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38"/>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38"/>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588" name="Google Shape;588;p38"/>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Image/File uploading using Ajax  </a:t>
            </a:r>
            <a:endParaRPr/>
          </a:p>
        </p:txBody>
      </p:sp>
      <p:sp>
        <p:nvSpPr>
          <p:cNvPr id="589" name="Google Shape;589;p38"/>
          <p:cNvSpPr/>
          <p:nvPr/>
        </p:nvSpPr>
        <p:spPr>
          <a:xfrm>
            <a:off x="4999371" y="6098255"/>
            <a:ext cx="6096000" cy="325538"/>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https://www.formget.com/ajax-image-upload-php/</a:t>
            </a:r>
            <a:endParaRPr sz="1400">
              <a:solidFill>
                <a:schemeClr val="dk1"/>
              </a:solidFill>
              <a:latin typeface="Calibri"/>
              <a:ea typeface="Calibri"/>
              <a:cs typeface="Calibri"/>
              <a:sym typeface="Calibri"/>
            </a:endParaRPr>
          </a:p>
        </p:txBody>
      </p:sp>
      <p:pic>
        <p:nvPicPr>
          <p:cNvPr id="590" name="Google Shape;590;p38"/>
          <p:cNvPicPr preferRelativeResize="0"/>
          <p:nvPr/>
        </p:nvPicPr>
        <p:blipFill rotWithShape="1">
          <a:blip r:embed="rId4">
            <a:alphaModFix/>
          </a:blip>
          <a:srcRect/>
          <a:stretch/>
        </p:blipFill>
        <p:spPr>
          <a:xfrm>
            <a:off x="249383" y="1882479"/>
            <a:ext cx="1539752" cy="363683"/>
          </a:xfrm>
          <a:prstGeom prst="rect">
            <a:avLst/>
          </a:prstGeom>
          <a:noFill/>
          <a:ln>
            <a:noFill/>
          </a:ln>
        </p:spPr>
      </p:pic>
      <p:sp>
        <p:nvSpPr>
          <p:cNvPr id="591" name="Google Shape;591;p38"/>
          <p:cNvSpPr/>
          <p:nvPr/>
        </p:nvSpPr>
        <p:spPr>
          <a:xfrm>
            <a:off x="4459780" y="5746315"/>
            <a:ext cx="5806437"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https://www.formget.com/ajax-image-upload-php/</a:t>
            </a:r>
            <a:endParaRPr sz="1400">
              <a:solidFill>
                <a:schemeClr val="dk1"/>
              </a:solidFill>
              <a:latin typeface="Calibri"/>
              <a:ea typeface="Calibri"/>
              <a:cs typeface="Calibri"/>
              <a:sym typeface="Calibri"/>
            </a:endParaRPr>
          </a:p>
        </p:txBody>
      </p:sp>
      <p:sp>
        <p:nvSpPr>
          <p:cNvPr id="592" name="Google Shape;592;p38"/>
          <p:cNvSpPr/>
          <p:nvPr/>
        </p:nvSpPr>
        <p:spPr>
          <a:xfrm>
            <a:off x="249383" y="2326658"/>
            <a:ext cx="2954301" cy="2893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In this process, the image is selected first to any location. Then using jQuery Ajax, it is sent to the php script on submit button event. PHP script stores the image in a defined location and returns the message of the success and failure of the process. Here we have applied some validations on the selected file, to check it whether it is an image file (jpg, jpeg or png ) or any other file type. Upload File size allowed is 100 Kb.</a:t>
            </a:r>
            <a:endParaRPr/>
          </a:p>
        </p:txBody>
      </p:sp>
      <p:pic>
        <p:nvPicPr>
          <p:cNvPr id="593" name="Google Shape;593;p38"/>
          <p:cNvPicPr preferRelativeResize="0"/>
          <p:nvPr/>
        </p:nvPicPr>
        <p:blipFill rotWithShape="1">
          <a:blip r:embed="rId5">
            <a:alphaModFix/>
          </a:blip>
          <a:srcRect/>
          <a:stretch/>
        </p:blipFill>
        <p:spPr>
          <a:xfrm>
            <a:off x="3574471" y="458918"/>
            <a:ext cx="7520900" cy="1787244"/>
          </a:xfrm>
          <a:prstGeom prst="rect">
            <a:avLst/>
          </a:prstGeom>
          <a:noFill/>
          <a:ln>
            <a:noFill/>
          </a:ln>
          <a:effectLst>
            <a:outerShdw blurRad="190500" algn="tl" rotWithShape="0">
              <a:srgbClr val="000000">
                <a:alpha val="69803"/>
              </a:srgbClr>
            </a:outerShdw>
          </a:effectLst>
        </p:spPr>
      </p:pic>
      <p:pic>
        <p:nvPicPr>
          <p:cNvPr id="594" name="Google Shape;594;p38"/>
          <p:cNvPicPr preferRelativeResize="0"/>
          <p:nvPr/>
        </p:nvPicPr>
        <p:blipFill rotWithShape="1">
          <a:blip r:embed="rId6">
            <a:alphaModFix/>
          </a:blip>
          <a:srcRect t="9122" b="55797"/>
          <a:stretch/>
        </p:blipFill>
        <p:spPr>
          <a:xfrm>
            <a:off x="3938152" y="2446098"/>
            <a:ext cx="6839133" cy="2405760"/>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803"/>
              </a:srgbClr>
            </a:outerShdw>
          </a:effectLst>
        </p:spPr>
      </p:pic>
      <p:pic>
        <p:nvPicPr>
          <p:cNvPr id="595" name="Google Shape;595;p38"/>
          <p:cNvPicPr preferRelativeResize="0"/>
          <p:nvPr/>
        </p:nvPicPr>
        <p:blipFill rotWithShape="1">
          <a:blip r:embed="rId7">
            <a:alphaModFix/>
          </a:blip>
          <a:srcRect/>
          <a:stretch/>
        </p:blipFill>
        <p:spPr>
          <a:xfrm>
            <a:off x="3574468" y="6136059"/>
            <a:ext cx="1424903" cy="266952"/>
          </a:xfrm>
          <a:prstGeom prst="rect">
            <a:avLst/>
          </a:prstGeom>
          <a:noFill/>
          <a:ln>
            <a:noFill/>
          </a:ln>
        </p:spPr>
      </p:pic>
      <p:pic>
        <p:nvPicPr>
          <p:cNvPr id="596" name="Google Shape;596;p38"/>
          <p:cNvPicPr preferRelativeResize="0"/>
          <p:nvPr/>
        </p:nvPicPr>
        <p:blipFill rotWithShape="1">
          <a:blip r:embed="rId8">
            <a:alphaModFix/>
          </a:blip>
          <a:srcRect/>
          <a:stretch/>
        </p:blipFill>
        <p:spPr>
          <a:xfrm>
            <a:off x="3574468" y="5817720"/>
            <a:ext cx="885313" cy="251546"/>
          </a:xfrm>
          <a:prstGeom prst="rect">
            <a:avLst/>
          </a:prstGeom>
          <a:noFill/>
          <a:ln>
            <a:noFill/>
          </a:ln>
        </p:spPr>
      </p:pic>
      <p:sp>
        <p:nvSpPr>
          <p:cNvPr id="597" name="Google Shape;597;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23</a:t>
            </a:fld>
            <a:endParaRPr/>
          </a:p>
        </p:txBody>
      </p:sp>
    </p:spTree>
  </p:cSld>
  <p:clrMapOvr>
    <a:masterClrMapping/>
  </p:clrMapOvr>
  <p:transition spd="slow">
    <p:push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grpSp>
        <p:nvGrpSpPr>
          <p:cNvPr id="602" name="Google Shape;602;p39"/>
          <p:cNvGrpSpPr/>
          <p:nvPr/>
        </p:nvGrpSpPr>
        <p:grpSpPr>
          <a:xfrm>
            <a:off x="0" y="0"/>
            <a:ext cx="11932229" cy="6858000"/>
            <a:chOff x="0" y="0"/>
            <a:chExt cx="11932229" cy="6858000"/>
          </a:xfrm>
        </p:grpSpPr>
        <p:sp>
          <p:nvSpPr>
            <p:cNvPr id="603" name="Google Shape;603;p39"/>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604" name="Google Shape;604;p39"/>
            <p:cNvGrpSpPr/>
            <p:nvPr/>
          </p:nvGrpSpPr>
          <p:grpSpPr>
            <a:xfrm>
              <a:off x="11641281" y="4292404"/>
              <a:ext cx="290948" cy="2014805"/>
              <a:chOff x="11641281" y="4292404"/>
              <a:chExt cx="290948" cy="2014805"/>
            </a:xfrm>
          </p:grpSpPr>
          <p:sp>
            <p:nvSpPr>
              <p:cNvPr id="605" name="Google Shape;605;p39"/>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sp>
            <p:nvSpPr>
              <p:cNvPr id="606" name="Google Shape;606;p39"/>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sp>
            <p:nvSpPr>
              <p:cNvPr id="607" name="Google Shape;607;p39"/>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sp>
            <p:nvSpPr>
              <p:cNvPr id="608" name="Google Shape;608;p39"/>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sp>
            <p:nvSpPr>
              <p:cNvPr id="609" name="Google Shape;609;p39"/>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sp>
            <p:nvSpPr>
              <p:cNvPr id="610" name="Google Shape;610;p39"/>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1">
                  <a:solidFill>
                    <a:schemeClr val="lt1"/>
                  </a:solidFill>
                  <a:latin typeface="Calibri"/>
                  <a:ea typeface="Calibri"/>
                  <a:cs typeface="Calibri"/>
                  <a:sym typeface="Calibri"/>
                </a:endParaRPr>
              </a:p>
            </p:txBody>
          </p:sp>
        </p:grpSp>
      </p:grpSp>
      <p:sp>
        <p:nvSpPr>
          <p:cNvPr id="611" name="Google Shape;611;p39"/>
          <p:cNvSpPr/>
          <p:nvPr/>
        </p:nvSpPr>
        <p:spPr>
          <a:xfrm>
            <a:off x="249383" y="2017563"/>
            <a:ext cx="2940626" cy="2795958"/>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TinyMCE is an online rich-text editor released as open-source software under the LGPL. ... TinyMCE is designed to easily integrate with JavaScript libraries such as React (JavaScript library), Vue. js, and AngularJS as well as content management systems such as Joomla!, and WordPress.</a:t>
            </a:r>
            <a:endParaRPr sz="1400">
              <a:solidFill>
                <a:schemeClr val="dk1"/>
              </a:solidFill>
              <a:latin typeface="Arial"/>
              <a:ea typeface="Arial"/>
              <a:cs typeface="Arial"/>
              <a:sym typeface="Arial"/>
            </a:endParaRPr>
          </a:p>
        </p:txBody>
      </p:sp>
      <p:sp>
        <p:nvSpPr>
          <p:cNvPr id="612" name="Google Shape;612;p39"/>
          <p:cNvSpPr/>
          <p:nvPr/>
        </p:nvSpPr>
        <p:spPr>
          <a:xfrm>
            <a:off x="3439391" y="506921"/>
            <a:ext cx="8201889" cy="474682"/>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400" b="1">
                <a:solidFill>
                  <a:schemeClr val="dk1"/>
                </a:solidFill>
                <a:latin typeface="Verdana"/>
                <a:ea typeface="Verdana"/>
                <a:cs typeface="Verdana"/>
                <a:sym typeface="Verdana"/>
              </a:rPr>
              <a:t>Online</a:t>
            </a:r>
            <a:endParaRPr/>
          </a:p>
        </p:txBody>
      </p:sp>
      <p:pic>
        <p:nvPicPr>
          <p:cNvPr id="613" name="Google Shape;613;p39"/>
          <p:cNvPicPr preferRelativeResize="0"/>
          <p:nvPr/>
        </p:nvPicPr>
        <p:blipFill rotWithShape="1">
          <a:blip r:embed="rId3">
            <a:alphaModFix/>
          </a:blip>
          <a:srcRect/>
          <a:stretch/>
        </p:blipFill>
        <p:spPr>
          <a:xfrm>
            <a:off x="3574474" y="1512438"/>
            <a:ext cx="7931726" cy="2779966"/>
          </a:xfrm>
          <a:prstGeom prst="rect">
            <a:avLst/>
          </a:prstGeom>
          <a:noFill/>
          <a:ln>
            <a:noFill/>
          </a:ln>
        </p:spPr>
      </p:pic>
      <p:pic>
        <p:nvPicPr>
          <p:cNvPr id="614" name="Google Shape;614;p39"/>
          <p:cNvPicPr preferRelativeResize="0"/>
          <p:nvPr/>
        </p:nvPicPr>
        <p:blipFill rotWithShape="1">
          <a:blip r:embed="rId4">
            <a:alphaModFix/>
          </a:blip>
          <a:srcRect/>
          <a:stretch/>
        </p:blipFill>
        <p:spPr>
          <a:xfrm>
            <a:off x="332511" y="1653880"/>
            <a:ext cx="1539752" cy="363683"/>
          </a:xfrm>
          <a:prstGeom prst="rect">
            <a:avLst/>
          </a:prstGeom>
          <a:noFill/>
          <a:ln>
            <a:noFill/>
          </a:ln>
        </p:spPr>
      </p:pic>
      <p:sp>
        <p:nvSpPr>
          <p:cNvPr id="615" name="Google Shape;615;p39"/>
          <p:cNvSpPr/>
          <p:nvPr/>
        </p:nvSpPr>
        <p:spPr>
          <a:xfrm>
            <a:off x="4431677" y="5792267"/>
            <a:ext cx="203433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u="sng">
                <a:solidFill>
                  <a:srgbClr val="1155CC"/>
                </a:solidFill>
                <a:latin typeface="Verdana"/>
                <a:ea typeface="Verdana"/>
                <a:cs typeface="Verdana"/>
                <a:sym typeface="Verdana"/>
                <a:hlinkClick r:id="rId5">
                  <a:extLst>
                    <a:ext uri="{A12FA001-AC4F-418D-AE19-62706E023703}">
                      <ahyp:hlinkClr xmlns:ahyp="http://schemas.microsoft.com/office/drawing/2018/hyperlinkcolor" val="tx"/>
                    </a:ext>
                  </a:extLst>
                </a:hlinkClick>
              </a:rPr>
              <a:t>https://www.tiny.cloud/</a:t>
            </a:r>
            <a:endParaRPr sz="1200">
              <a:solidFill>
                <a:schemeClr val="dk1"/>
              </a:solidFill>
              <a:latin typeface="Calibri"/>
              <a:ea typeface="Calibri"/>
              <a:cs typeface="Calibri"/>
              <a:sym typeface="Calibri"/>
            </a:endParaRPr>
          </a:p>
        </p:txBody>
      </p:sp>
      <p:sp>
        <p:nvSpPr>
          <p:cNvPr id="616" name="Google Shape;616;p39"/>
          <p:cNvSpPr/>
          <p:nvPr/>
        </p:nvSpPr>
        <p:spPr>
          <a:xfrm>
            <a:off x="5005691" y="6069266"/>
            <a:ext cx="6096000" cy="48936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200" u="sng">
                <a:solidFill>
                  <a:srgbClr val="1155CC"/>
                </a:solidFill>
                <a:latin typeface="Verdana"/>
                <a:ea typeface="Verdana"/>
                <a:cs typeface="Verdana"/>
                <a:sym typeface="Verdana"/>
                <a:hlinkClick r:id="rId6">
                  <a:extLst>
                    <a:ext uri="{A12FA001-AC4F-418D-AE19-62706E023703}">
                      <ahyp:hlinkClr xmlns:ahyp="http://schemas.microsoft.com/office/drawing/2018/hyperlinkcolor" val="tx"/>
                    </a:ext>
                  </a:extLst>
                </a:hlinkClick>
              </a:rPr>
              <a:t>https://www.quackit.com/html/html_editors/tinymce_editor.cfm</a:t>
            </a: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US" sz="1200" u="sng">
                <a:solidFill>
                  <a:srgbClr val="1155CC"/>
                </a:solidFill>
                <a:latin typeface="Verdana"/>
                <a:ea typeface="Verdana"/>
                <a:cs typeface="Verdana"/>
                <a:sym typeface="Verdana"/>
                <a:hlinkClick r:id="rId7">
                  <a:extLst>
                    <a:ext uri="{A12FA001-AC4F-418D-AE19-62706E023703}">
                      <ahyp:hlinkClr xmlns:ahyp="http://schemas.microsoft.com/office/drawing/2018/hyperlinkcolor" val="tx"/>
                    </a:ext>
                  </a:extLst>
                </a:hlinkClick>
              </a:rPr>
              <a:t>https://www.dyclassroom.com/tinymce/how-to-setup-tinymce-text-editor</a:t>
            </a:r>
            <a:endParaRPr sz="1200">
              <a:solidFill>
                <a:schemeClr val="dk1"/>
              </a:solidFill>
              <a:latin typeface="Calibri"/>
              <a:ea typeface="Calibri"/>
              <a:cs typeface="Calibri"/>
              <a:sym typeface="Calibri"/>
            </a:endParaRPr>
          </a:p>
        </p:txBody>
      </p:sp>
      <p:pic>
        <p:nvPicPr>
          <p:cNvPr id="617" name="Google Shape;617;p39"/>
          <p:cNvPicPr preferRelativeResize="0"/>
          <p:nvPr/>
        </p:nvPicPr>
        <p:blipFill rotWithShape="1">
          <a:blip r:embed="rId8">
            <a:alphaModFix/>
          </a:blip>
          <a:srcRect/>
          <a:stretch/>
        </p:blipFill>
        <p:spPr>
          <a:xfrm>
            <a:off x="3574468" y="6136059"/>
            <a:ext cx="1424903" cy="266952"/>
          </a:xfrm>
          <a:prstGeom prst="rect">
            <a:avLst/>
          </a:prstGeom>
          <a:noFill/>
          <a:ln>
            <a:noFill/>
          </a:ln>
        </p:spPr>
      </p:pic>
      <p:pic>
        <p:nvPicPr>
          <p:cNvPr id="618" name="Google Shape;618;p39"/>
          <p:cNvPicPr preferRelativeResize="0"/>
          <p:nvPr/>
        </p:nvPicPr>
        <p:blipFill rotWithShape="1">
          <a:blip r:embed="rId9">
            <a:alphaModFix/>
          </a:blip>
          <a:srcRect/>
          <a:stretch/>
        </p:blipFill>
        <p:spPr>
          <a:xfrm>
            <a:off x="3574468" y="5817720"/>
            <a:ext cx="885313" cy="251546"/>
          </a:xfrm>
          <a:prstGeom prst="rect">
            <a:avLst/>
          </a:prstGeom>
          <a:noFill/>
          <a:ln>
            <a:noFill/>
          </a:ln>
        </p:spPr>
      </p:pic>
      <p:sp>
        <p:nvSpPr>
          <p:cNvPr id="619" name="Google Shape;619;p39"/>
          <p:cNvSpPr txBox="1"/>
          <p:nvPr/>
        </p:nvSpPr>
        <p:spPr>
          <a:xfrm>
            <a:off x="306536" y="471592"/>
            <a:ext cx="3075705" cy="39471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Text Editor- TinyMCE</a:t>
            </a:r>
            <a:endParaRPr sz="2800" b="1">
              <a:solidFill>
                <a:schemeClr val="dk1"/>
              </a:solidFill>
              <a:latin typeface="Calibri"/>
              <a:ea typeface="Calibri"/>
              <a:cs typeface="Calibri"/>
              <a:sym typeface="Calibri"/>
            </a:endParaRPr>
          </a:p>
        </p:txBody>
      </p:sp>
      <p:sp>
        <p:nvSpPr>
          <p:cNvPr id="620" name="Google Shape;62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24</a:t>
            </a:fld>
            <a:endParaRPr/>
          </a:p>
        </p:txBody>
      </p:sp>
    </p:spTree>
  </p:cSld>
  <p:clrMapOvr>
    <a:masterClrMapping/>
  </p:clrMapOvr>
  <p:transition spd="slow">
    <p:push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grpSp>
        <p:nvGrpSpPr>
          <p:cNvPr id="625" name="Google Shape;625;p40"/>
          <p:cNvGrpSpPr/>
          <p:nvPr/>
        </p:nvGrpSpPr>
        <p:grpSpPr>
          <a:xfrm>
            <a:off x="0" y="0"/>
            <a:ext cx="11932229" cy="6858000"/>
            <a:chOff x="0" y="0"/>
            <a:chExt cx="11932229" cy="6858000"/>
          </a:xfrm>
        </p:grpSpPr>
        <p:sp>
          <p:nvSpPr>
            <p:cNvPr id="626" name="Google Shape;626;p40"/>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627" name="Google Shape;627;p40"/>
            <p:cNvGrpSpPr/>
            <p:nvPr/>
          </p:nvGrpSpPr>
          <p:grpSpPr>
            <a:xfrm>
              <a:off x="11641281" y="4292404"/>
              <a:ext cx="290948" cy="2014805"/>
              <a:chOff x="11641281" y="4292404"/>
              <a:chExt cx="290948" cy="2014805"/>
            </a:xfrm>
          </p:grpSpPr>
          <p:sp>
            <p:nvSpPr>
              <p:cNvPr id="628" name="Google Shape;628;p40"/>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29" name="Google Shape;629;p40"/>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30" name="Google Shape;630;p40"/>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31" name="Google Shape;631;p40"/>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32" name="Google Shape;632;p40"/>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33" name="Google Shape;633;p40"/>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634" name="Google Shape;634;p40"/>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800"/>
              <a:buFont typeface="Calibri"/>
              <a:buNone/>
            </a:pPr>
            <a:r>
              <a:rPr lang="en-US" sz="2800" b="1"/>
              <a:t>CAPTCHA</a:t>
            </a:r>
            <a:endParaRPr sz="2800">
              <a:latin typeface="Arial"/>
              <a:ea typeface="Arial"/>
              <a:cs typeface="Arial"/>
              <a:sym typeface="Arial"/>
            </a:endParaRPr>
          </a:p>
        </p:txBody>
      </p:sp>
      <p:sp>
        <p:nvSpPr>
          <p:cNvPr id="635" name="Google Shape;635;p40"/>
          <p:cNvSpPr/>
          <p:nvPr/>
        </p:nvSpPr>
        <p:spPr>
          <a:xfrm>
            <a:off x="3574467" y="1201599"/>
            <a:ext cx="7502241" cy="157889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Captcha is a program used to protects websites through bots. It generates some tests that human can read and pass it but current computer cannot do. For example, humans can read distorted text but computer cannot read. The CAPTCHA is the abbreviation of Completely Automated Public Turing Test to Tell Computers and Humans Apart.</a:t>
            </a:r>
            <a:endParaRPr sz="140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en-US" sz="1400">
                <a:solidFill>
                  <a:schemeClr val="dk1"/>
                </a:solidFill>
                <a:latin typeface="Verdana"/>
                <a:ea typeface="Verdana"/>
                <a:cs typeface="Verdana"/>
                <a:sym typeface="Verdana"/>
              </a:rPr>
              <a:t>Web Link for example: Not needed</a:t>
            </a:r>
            <a:endParaRPr sz="1400">
              <a:solidFill>
                <a:schemeClr val="dk1"/>
              </a:solidFill>
              <a:latin typeface="Arial"/>
              <a:ea typeface="Arial"/>
              <a:cs typeface="Arial"/>
              <a:sym typeface="Arial"/>
            </a:endParaRPr>
          </a:p>
        </p:txBody>
      </p:sp>
      <p:pic>
        <p:nvPicPr>
          <p:cNvPr id="636" name="Google Shape;636;p40"/>
          <p:cNvPicPr preferRelativeResize="0"/>
          <p:nvPr/>
        </p:nvPicPr>
        <p:blipFill rotWithShape="1">
          <a:blip r:embed="rId3">
            <a:alphaModFix/>
          </a:blip>
          <a:srcRect/>
          <a:stretch/>
        </p:blipFill>
        <p:spPr>
          <a:xfrm>
            <a:off x="3680114" y="704276"/>
            <a:ext cx="1539752" cy="363683"/>
          </a:xfrm>
          <a:prstGeom prst="rect">
            <a:avLst/>
          </a:prstGeom>
          <a:noFill/>
          <a:ln>
            <a:noFill/>
          </a:ln>
        </p:spPr>
      </p:pic>
      <p:pic>
        <p:nvPicPr>
          <p:cNvPr id="637" name="Google Shape;637;p40"/>
          <p:cNvPicPr preferRelativeResize="0"/>
          <p:nvPr/>
        </p:nvPicPr>
        <p:blipFill rotWithShape="1">
          <a:blip r:embed="rId4">
            <a:alphaModFix/>
          </a:blip>
          <a:srcRect/>
          <a:stretch/>
        </p:blipFill>
        <p:spPr>
          <a:xfrm>
            <a:off x="3680114" y="2912585"/>
            <a:ext cx="3803071" cy="1629887"/>
          </a:xfrm>
          <a:prstGeom prst="rect">
            <a:avLst/>
          </a:prstGeom>
          <a:noFill/>
          <a:ln>
            <a:noFill/>
          </a:ln>
        </p:spPr>
      </p:pic>
      <p:pic>
        <p:nvPicPr>
          <p:cNvPr id="638" name="Google Shape;638;p40"/>
          <p:cNvPicPr preferRelativeResize="0"/>
          <p:nvPr/>
        </p:nvPicPr>
        <p:blipFill rotWithShape="1">
          <a:blip r:embed="rId5">
            <a:alphaModFix/>
          </a:blip>
          <a:srcRect/>
          <a:stretch/>
        </p:blipFill>
        <p:spPr>
          <a:xfrm>
            <a:off x="3574468" y="6136059"/>
            <a:ext cx="1424903" cy="266952"/>
          </a:xfrm>
          <a:prstGeom prst="rect">
            <a:avLst/>
          </a:prstGeom>
          <a:noFill/>
          <a:ln>
            <a:noFill/>
          </a:ln>
        </p:spPr>
      </p:pic>
      <p:sp>
        <p:nvSpPr>
          <p:cNvPr id="639" name="Google Shape;639;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25</a:t>
            </a:fld>
            <a:endParaRPr/>
          </a:p>
        </p:txBody>
      </p:sp>
      <p:sp>
        <p:nvSpPr>
          <p:cNvPr id="640" name="Google Shape;640;p40"/>
          <p:cNvSpPr/>
          <p:nvPr/>
        </p:nvSpPr>
        <p:spPr>
          <a:xfrm>
            <a:off x="4999371" y="6115646"/>
            <a:ext cx="655804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rgbClr val="1155CC"/>
                </a:solidFill>
                <a:latin typeface="Arial"/>
                <a:ea typeface="Arial"/>
                <a:cs typeface="Arial"/>
                <a:sym typeface="Arial"/>
                <a:hlinkClick r:id="rId6">
                  <a:extLst>
                    <a:ext uri="{A12FA001-AC4F-418D-AE19-62706E023703}">
                      <ahyp:hlinkClr xmlns:ahyp="http://schemas.microsoft.com/office/drawing/2018/hyperlinkcolor" val="tx"/>
                    </a:ext>
                  </a:extLst>
                </a:hlinkClick>
              </a:rPr>
              <a:t>https://medium.com/@dennissmink/laravel-google-recaptcha-a0e2d8b2d03b</a:t>
            </a:r>
            <a:endParaRPr sz="140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45" name="Google Shape;645;p41"/>
          <p:cNvGrpSpPr/>
          <p:nvPr/>
        </p:nvGrpSpPr>
        <p:grpSpPr>
          <a:xfrm>
            <a:off x="0" y="0"/>
            <a:ext cx="11932229" cy="6858000"/>
            <a:chOff x="0" y="0"/>
            <a:chExt cx="11932229" cy="6858000"/>
          </a:xfrm>
        </p:grpSpPr>
        <p:sp>
          <p:nvSpPr>
            <p:cNvPr id="646" name="Google Shape;646;p41"/>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647" name="Google Shape;647;p41"/>
            <p:cNvGrpSpPr/>
            <p:nvPr/>
          </p:nvGrpSpPr>
          <p:grpSpPr>
            <a:xfrm>
              <a:off x="11641281" y="4292404"/>
              <a:ext cx="290948" cy="2014805"/>
              <a:chOff x="11641281" y="4292404"/>
              <a:chExt cx="290948" cy="2014805"/>
            </a:xfrm>
          </p:grpSpPr>
          <p:sp>
            <p:nvSpPr>
              <p:cNvPr id="648" name="Google Shape;648;p41"/>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49" name="Google Shape;649;p41"/>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50" name="Google Shape;650;p41"/>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51" name="Google Shape;651;p41"/>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52" name="Google Shape;652;p41"/>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53" name="Google Shape;653;p41"/>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654" name="Google Shape;654;p41"/>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800"/>
              <a:buFont typeface="Calibri"/>
              <a:buNone/>
            </a:pPr>
            <a:r>
              <a:rPr lang="en-US" sz="2800" b="1"/>
              <a:t>External HTML </a:t>
            </a:r>
            <a:br>
              <a:rPr lang="en-US" sz="2800" b="1"/>
            </a:br>
            <a:r>
              <a:rPr lang="en-US" sz="2800" b="1"/>
              <a:t>Component</a:t>
            </a:r>
            <a:endParaRPr sz="2800">
              <a:latin typeface="Arial"/>
              <a:ea typeface="Arial"/>
              <a:cs typeface="Arial"/>
              <a:sym typeface="Arial"/>
            </a:endParaRPr>
          </a:p>
        </p:txBody>
      </p:sp>
      <p:sp>
        <p:nvSpPr>
          <p:cNvPr id="655" name="Google Shape;655;p41"/>
          <p:cNvSpPr/>
          <p:nvPr/>
        </p:nvSpPr>
        <p:spPr>
          <a:xfrm>
            <a:off x="249383" y="2017563"/>
            <a:ext cx="2940626" cy="130939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400">
                <a:solidFill>
                  <a:schemeClr val="dk1"/>
                </a:solidFill>
                <a:latin typeface="Verdana"/>
                <a:ea typeface="Verdana"/>
                <a:cs typeface="Verdana"/>
                <a:sym typeface="Verdana"/>
              </a:rPr>
              <a:t>Get vector icons and social logos on your website with Font Awesome, the web's most popular icon set and toolkit.</a:t>
            </a:r>
            <a:endParaRPr sz="1400">
              <a:solidFill>
                <a:schemeClr val="dk1"/>
              </a:solidFill>
              <a:latin typeface="Arial"/>
              <a:ea typeface="Arial"/>
              <a:cs typeface="Arial"/>
              <a:sym typeface="Arial"/>
            </a:endParaRPr>
          </a:p>
        </p:txBody>
      </p:sp>
      <p:pic>
        <p:nvPicPr>
          <p:cNvPr id="656" name="Google Shape;656;p41"/>
          <p:cNvPicPr preferRelativeResize="0"/>
          <p:nvPr/>
        </p:nvPicPr>
        <p:blipFill rotWithShape="1">
          <a:blip r:embed="rId3">
            <a:alphaModFix/>
          </a:blip>
          <a:srcRect/>
          <a:stretch/>
        </p:blipFill>
        <p:spPr>
          <a:xfrm>
            <a:off x="332511" y="1653880"/>
            <a:ext cx="1539752" cy="363683"/>
          </a:xfrm>
          <a:prstGeom prst="rect">
            <a:avLst/>
          </a:prstGeom>
          <a:noFill/>
          <a:ln>
            <a:noFill/>
          </a:ln>
        </p:spPr>
      </p:pic>
      <p:sp>
        <p:nvSpPr>
          <p:cNvPr id="657" name="Google Shape;657;p41"/>
          <p:cNvSpPr/>
          <p:nvPr/>
        </p:nvSpPr>
        <p:spPr>
          <a:xfrm>
            <a:off x="5082498" y="5457126"/>
            <a:ext cx="609600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https://fontawesome.com/how-to-use/on-the-web/referencing-icons/basic-use</a:t>
            </a:r>
            <a:endParaRPr sz="1400">
              <a:solidFill>
                <a:schemeClr val="dk1"/>
              </a:solidFill>
              <a:latin typeface="Calibri"/>
              <a:ea typeface="Calibri"/>
              <a:cs typeface="Calibri"/>
              <a:sym typeface="Calibri"/>
            </a:endParaRPr>
          </a:p>
        </p:txBody>
      </p:sp>
      <p:sp>
        <p:nvSpPr>
          <p:cNvPr id="658" name="Google Shape;658;p41"/>
          <p:cNvSpPr/>
          <p:nvPr/>
        </p:nvSpPr>
        <p:spPr>
          <a:xfrm>
            <a:off x="4542908" y="5064127"/>
            <a:ext cx="581198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https://fontawesome.com/icons</a:t>
            </a:r>
            <a:endParaRPr sz="1400">
              <a:solidFill>
                <a:schemeClr val="dk1"/>
              </a:solidFill>
              <a:latin typeface="Calibri"/>
              <a:ea typeface="Calibri"/>
              <a:cs typeface="Calibri"/>
              <a:sym typeface="Calibri"/>
            </a:endParaRPr>
          </a:p>
        </p:txBody>
      </p:sp>
      <p:sp>
        <p:nvSpPr>
          <p:cNvPr id="659" name="Google Shape;659;p41"/>
          <p:cNvSpPr/>
          <p:nvPr/>
        </p:nvSpPr>
        <p:spPr>
          <a:xfrm>
            <a:off x="3408216" y="553139"/>
            <a:ext cx="6096000" cy="47974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400" b="1">
                <a:solidFill>
                  <a:schemeClr val="dk1"/>
                </a:solidFill>
                <a:latin typeface="Verdana"/>
                <a:ea typeface="Verdana"/>
                <a:cs typeface="Verdana"/>
                <a:sym typeface="Verdana"/>
              </a:rPr>
              <a:t>Font Awesome</a:t>
            </a:r>
            <a:endParaRPr sz="1400">
              <a:solidFill>
                <a:schemeClr val="dk1"/>
              </a:solidFill>
              <a:latin typeface="Arial"/>
              <a:ea typeface="Arial"/>
              <a:cs typeface="Arial"/>
              <a:sym typeface="Arial"/>
            </a:endParaRPr>
          </a:p>
        </p:txBody>
      </p:sp>
      <p:pic>
        <p:nvPicPr>
          <p:cNvPr id="660" name="Google Shape;660;p41"/>
          <p:cNvPicPr preferRelativeResize="0"/>
          <p:nvPr/>
        </p:nvPicPr>
        <p:blipFill rotWithShape="1">
          <a:blip r:embed="rId6">
            <a:alphaModFix/>
          </a:blip>
          <a:srcRect/>
          <a:stretch/>
        </p:blipFill>
        <p:spPr>
          <a:xfrm>
            <a:off x="3522520" y="1653880"/>
            <a:ext cx="5419725" cy="1362075"/>
          </a:xfrm>
          <a:prstGeom prst="rect">
            <a:avLst/>
          </a:prstGeom>
          <a:noFill/>
          <a:ln>
            <a:noFill/>
          </a:ln>
        </p:spPr>
      </p:pic>
      <p:pic>
        <p:nvPicPr>
          <p:cNvPr id="661" name="Google Shape;661;p41"/>
          <p:cNvPicPr preferRelativeResize="0"/>
          <p:nvPr/>
        </p:nvPicPr>
        <p:blipFill rotWithShape="1">
          <a:blip r:embed="rId7">
            <a:alphaModFix/>
          </a:blip>
          <a:srcRect/>
          <a:stretch/>
        </p:blipFill>
        <p:spPr>
          <a:xfrm>
            <a:off x="3657595" y="5512724"/>
            <a:ext cx="1424903" cy="266952"/>
          </a:xfrm>
          <a:prstGeom prst="rect">
            <a:avLst/>
          </a:prstGeom>
          <a:noFill/>
          <a:ln>
            <a:noFill/>
          </a:ln>
        </p:spPr>
      </p:pic>
      <p:pic>
        <p:nvPicPr>
          <p:cNvPr id="662" name="Google Shape;662;p41"/>
          <p:cNvPicPr preferRelativeResize="0"/>
          <p:nvPr/>
        </p:nvPicPr>
        <p:blipFill rotWithShape="1">
          <a:blip r:embed="rId8">
            <a:alphaModFix/>
          </a:blip>
          <a:srcRect/>
          <a:stretch/>
        </p:blipFill>
        <p:spPr>
          <a:xfrm>
            <a:off x="3657595" y="5137145"/>
            <a:ext cx="885313" cy="251546"/>
          </a:xfrm>
          <a:prstGeom prst="rect">
            <a:avLst/>
          </a:prstGeom>
          <a:noFill/>
          <a:ln>
            <a:noFill/>
          </a:ln>
        </p:spPr>
      </p:pic>
      <p:sp>
        <p:nvSpPr>
          <p:cNvPr id="663" name="Google Shape;66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26</a:t>
            </a:fld>
            <a:endParaRPr/>
          </a:p>
        </p:txBody>
      </p:sp>
    </p:spTree>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grpSp>
        <p:nvGrpSpPr>
          <p:cNvPr id="668" name="Google Shape;668;p42"/>
          <p:cNvGrpSpPr/>
          <p:nvPr/>
        </p:nvGrpSpPr>
        <p:grpSpPr>
          <a:xfrm>
            <a:off x="0" y="0"/>
            <a:ext cx="11932229" cy="6858000"/>
            <a:chOff x="0" y="0"/>
            <a:chExt cx="11932229" cy="6858000"/>
          </a:xfrm>
        </p:grpSpPr>
        <p:sp>
          <p:nvSpPr>
            <p:cNvPr id="669" name="Google Shape;669;p42"/>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670" name="Google Shape;670;p42"/>
            <p:cNvGrpSpPr/>
            <p:nvPr/>
          </p:nvGrpSpPr>
          <p:grpSpPr>
            <a:xfrm>
              <a:off x="11641281" y="4292404"/>
              <a:ext cx="290948" cy="2014805"/>
              <a:chOff x="11641281" y="4292404"/>
              <a:chExt cx="290948" cy="2014805"/>
            </a:xfrm>
          </p:grpSpPr>
          <p:sp>
            <p:nvSpPr>
              <p:cNvPr id="671" name="Google Shape;671;p42"/>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2"/>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2"/>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74" name="Google Shape;674;p42"/>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75" name="Google Shape;675;p42"/>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76" name="Google Shape;676;p42"/>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677" name="Google Shape;677;p42"/>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2800"/>
              <a:buFont typeface="Calibri"/>
              <a:buNone/>
            </a:pPr>
            <a:r>
              <a:rPr lang="en-US" sz="2800" b="1"/>
              <a:t>HTTP Response Status &amp; Messages</a:t>
            </a:r>
            <a:endParaRPr sz="2800">
              <a:latin typeface="Arial"/>
              <a:ea typeface="Arial"/>
              <a:cs typeface="Arial"/>
              <a:sym typeface="Arial"/>
            </a:endParaRPr>
          </a:p>
        </p:txBody>
      </p:sp>
      <p:sp>
        <p:nvSpPr>
          <p:cNvPr id="678" name="Google Shape;678;p42"/>
          <p:cNvSpPr/>
          <p:nvPr/>
        </p:nvSpPr>
        <p:spPr>
          <a:xfrm>
            <a:off x="249383" y="1592345"/>
            <a:ext cx="2940626" cy="157889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When a browser requests a service from a web server, an error might occur.</a:t>
            </a:r>
            <a:endParaRPr sz="2400">
              <a:solidFill>
                <a:schemeClr val="dk1"/>
              </a:solidFill>
              <a:latin typeface="Arial"/>
              <a:ea typeface="Arial"/>
              <a:cs typeface="Arial"/>
              <a:sym typeface="Arial"/>
            </a:endParaRPr>
          </a:p>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This is a list of HTTP status messages that might be returned:</a:t>
            </a:r>
            <a:endParaRPr sz="2400">
              <a:solidFill>
                <a:schemeClr val="dk1"/>
              </a:solidFill>
              <a:latin typeface="Arial"/>
              <a:ea typeface="Arial"/>
              <a:cs typeface="Arial"/>
              <a:sym typeface="Arial"/>
            </a:endParaRPr>
          </a:p>
        </p:txBody>
      </p:sp>
      <p:sp>
        <p:nvSpPr>
          <p:cNvPr id="679" name="Google Shape;679;p42"/>
          <p:cNvSpPr/>
          <p:nvPr/>
        </p:nvSpPr>
        <p:spPr>
          <a:xfrm>
            <a:off x="5496953" y="5349405"/>
            <a:ext cx="459439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httpstatuscodes.html</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https://developer.mozilla.org/en-US/docs/Web/HTTP/Status</a:t>
            </a:r>
            <a:endParaRPr sz="1400">
              <a:solidFill>
                <a:schemeClr val="dk1"/>
              </a:solidFill>
              <a:latin typeface="Calibri"/>
              <a:ea typeface="Calibri"/>
              <a:cs typeface="Calibri"/>
              <a:sym typeface="Calibri"/>
            </a:endParaRPr>
          </a:p>
        </p:txBody>
      </p:sp>
      <p:pic>
        <p:nvPicPr>
          <p:cNvPr id="680" name="Google Shape;680;p42"/>
          <p:cNvPicPr preferRelativeResize="0"/>
          <p:nvPr/>
        </p:nvPicPr>
        <p:blipFill rotWithShape="1">
          <a:blip r:embed="rId5">
            <a:alphaModFix/>
          </a:blip>
          <a:srcRect t="20980" b="3529"/>
          <a:stretch/>
        </p:blipFill>
        <p:spPr>
          <a:xfrm>
            <a:off x="3690270" y="897396"/>
            <a:ext cx="6996011" cy="4278681"/>
          </a:xfrm>
          <a:prstGeom prst="rect">
            <a:avLst/>
          </a:prstGeom>
          <a:noFill/>
          <a:ln>
            <a:noFill/>
          </a:ln>
        </p:spPr>
      </p:pic>
      <p:pic>
        <p:nvPicPr>
          <p:cNvPr id="681" name="Google Shape;681;p42"/>
          <p:cNvPicPr preferRelativeResize="0"/>
          <p:nvPr/>
        </p:nvPicPr>
        <p:blipFill rotWithShape="1">
          <a:blip r:embed="rId6">
            <a:alphaModFix/>
          </a:blip>
          <a:srcRect/>
          <a:stretch/>
        </p:blipFill>
        <p:spPr>
          <a:xfrm>
            <a:off x="4072050" y="5417840"/>
            <a:ext cx="1424903" cy="266952"/>
          </a:xfrm>
          <a:prstGeom prst="rect">
            <a:avLst/>
          </a:prstGeom>
          <a:noFill/>
          <a:ln>
            <a:noFill/>
          </a:ln>
        </p:spPr>
      </p:pic>
      <p:sp>
        <p:nvSpPr>
          <p:cNvPr id="682" name="Google Shape;682;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27</a:t>
            </a:fld>
            <a:endParaRPr/>
          </a:p>
        </p:txBody>
      </p:sp>
    </p:spTree>
  </p:cSld>
  <p:clrMapOvr>
    <a:masterClrMapping/>
  </p:clrMapOvr>
  <p:transition spd="slow">
    <p:push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grpSp>
        <p:nvGrpSpPr>
          <p:cNvPr id="687" name="Google Shape;687;p43"/>
          <p:cNvGrpSpPr/>
          <p:nvPr/>
        </p:nvGrpSpPr>
        <p:grpSpPr>
          <a:xfrm>
            <a:off x="0" y="0"/>
            <a:ext cx="11932229" cy="6858000"/>
            <a:chOff x="0" y="0"/>
            <a:chExt cx="11932229" cy="6858000"/>
          </a:xfrm>
        </p:grpSpPr>
        <p:sp>
          <p:nvSpPr>
            <p:cNvPr id="688" name="Google Shape;688;p43"/>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689" name="Google Shape;689;p43"/>
            <p:cNvGrpSpPr/>
            <p:nvPr/>
          </p:nvGrpSpPr>
          <p:grpSpPr>
            <a:xfrm>
              <a:off x="11641281" y="4292404"/>
              <a:ext cx="290948" cy="2014805"/>
              <a:chOff x="11641281" y="4292404"/>
              <a:chExt cx="290948" cy="2014805"/>
            </a:xfrm>
          </p:grpSpPr>
          <p:sp>
            <p:nvSpPr>
              <p:cNvPr id="690" name="Google Shape;690;p43"/>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1" name="Google Shape;691;p43"/>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2" name="Google Shape;692;p43"/>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p43"/>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p43"/>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p43"/>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696" name="Google Shape;696;p43"/>
          <p:cNvSpPr txBox="1">
            <a:spLocks noGrp="1"/>
          </p:cNvSpPr>
          <p:nvPr>
            <p:ph type="ctrTitle"/>
          </p:nvPr>
        </p:nvSpPr>
        <p:spPr>
          <a:xfrm>
            <a:off x="185394" y="384386"/>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Dynamic PDF Building using PHP (mpdf or dompdf)</a:t>
            </a:r>
            <a:endParaRPr/>
          </a:p>
        </p:txBody>
      </p:sp>
      <p:pic>
        <p:nvPicPr>
          <p:cNvPr id="697" name="Google Shape;697;p43"/>
          <p:cNvPicPr preferRelativeResize="0"/>
          <p:nvPr/>
        </p:nvPicPr>
        <p:blipFill rotWithShape="1">
          <a:blip r:embed="rId3">
            <a:alphaModFix/>
          </a:blip>
          <a:srcRect/>
          <a:stretch/>
        </p:blipFill>
        <p:spPr>
          <a:xfrm>
            <a:off x="249383" y="2324455"/>
            <a:ext cx="1539752" cy="363683"/>
          </a:xfrm>
          <a:prstGeom prst="rect">
            <a:avLst/>
          </a:prstGeom>
          <a:noFill/>
          <a:ln>
            <a:noFill/>
          </a:ln>
        </p:spPr>
      </p:pic>
      <p:sp>
        <p:nvSpPr>
          <p:cNvPr id="698" name="Google Shape;698;p43"/>
          <p:cNvSpPr/>
          <p:nvPr/>
        </p:nvSpPr>
        <p:spPr>
          <a:xfrm>
            <a:off x="4459784" y="5519015"/>
            <a:ext cx="3470561"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https://github.com/kartik-v/yii2-mpdf</a:t>
            </a:r>
            <a:endParaRPr sz="1400" u="sng">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https://github.com/dompdf/dompdf</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https://github.com/barryvdh/laravel-dompdf</a:t>
            </a:r>
            <a:endParaRPr sz="1400">
              <a:solidFill>
                <a:schemeClr val="dk1"/>
              </a:solidFill>
              <a:latin typeface="Calibri"/>
              <a:ea typeface="Calibri"/>
              <a:cs typeface="Calibri"/>
              <a:sym typeface="Calibri"/>
            </a:endParaRPr>
          </a:p>
        </p:txBody>
      </p:sp>
      <p:pic>
        <p:nvPicPr>
          <p:cNvPr id="699" name="Google Shape;699;p43"/>
          <p:cNvPicPr preferRelativeResize="0"/>
          <p:nvPr/>
        </p:nvPicPr>
        <p:blipFill rotWithShape="1">
          <a:blip r:embed="rId7">
            <a:alphaModFix/>
          </a:blip>
          <a:srcRect b="9692"/>
          <a:stretch/>
        </p:blipFill>
        <p:spPr>
          <a:xfrm>
            <a:off x="3574471" y="409213"/>
            <a:ext cx="7687425" cy="4021913"/>
          </a:xfrm>
          <a:prstGeom prst="rect">
            <a:avLst/>
          </a:prstGeom>
          <a:noFill/>
          <a:ln>
            <a:noFill/>
          </a:ln>
        </p:spPr>
      </p:pic>
      <p:sp>
        <p:nvSpPr>
          <p:cNvPr id="700" name="Google Shape;700;p43"/>
          <p:cNvSpPr/>
          <p:nvPr/>
        </p:nvSpPr>
        <p:spPr>
          <a:xfrm>
            <a:off x="185394" y="2752335"/>
            <a:ext cx="2954301" cy="267765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b="1">
                <a:solidFill>
                  <a:schemeClr val="dk1"/>
                </a:solidFill>
                <a:latin typeface="Lato"/>
                <a:ea typeface="Lato"/>
                <a:cs typeface="Lato"/>
                <a:sym typeface="Lato"/>
              </a:rPr>
              <a:t>dompdf is an HTML to PDF converter</a:t>
            </a:r>
            <a:r>
              <a:rPr lang="en-US" sz="1400">
                <a:solidFill>
                  <a:schemeClr val="dk1"/>
                </a:solidFill>
                <a:latin typeface="Lato"/>
                <a:ea typeface="Lato"/>
                <a:cs typeface="Lato"/>
                <a:sym typeface="Lato"/>
              </a:rPr>
              <a:t>. At its heart, dompdf is (mostly) </a:t>
            </a:r>
            <a:r>
              <a:rPr lang="en-US" sz="1400" u="sng">
                <a:solidFill>
                  <a:schemeClr val="dk1"/>
                </a:solidFill>
                <a:latin typeface="Lato"/>
                <a:ea typeface="Lato"/>
                <a:cs typeface="Lato"/>
                <a:sym typeface="Lato"/>
                <a:hlinkClick r:id="rId8">
                  <a:extLst>
                    <a:ext uri="{A12FA001-AC4F-418D-AE19-62706E023703}">
                      <ahyp:hlinkClr xmlns:ahyp="http://schemas.microsoft.com/office/drawing/2018/hyperlinkcolor" val="tx"/>
                    </a:ext>
                  </a:extLst>
                </a:hlinkClick>
              </a:rPr>
              <a:t>CSS 2.1</a:t>
            </a:r>
            <a:r>
              <a:rPr lang="en-US" sz="1400">
                <a:solidFill>
                  <a:schemeClr val="dk1"/>
                </a:solidFill>
                <a:latin typeface="Lato"/>
                <a:ea typeface="Lato"/>
                <a:cs typeface="Lato"/>
                <a:sym typeface="Lato"/>
              </a:rPr>
              <a:t> compliant HTML layout and rendering engine written in PHP. </a:t>
            </a:r>
            <a:endParaRPr/>
          </a:p>
          <a:p>
            <a:pPr marL="0" marR="0" lvl="0" indent="0" algn="just" rtl="0">
              <a:spcBef>
                <a:spcPts val="0"/>
              </a:spcBef>
              <a:spcAft>
                <a:spcPts val="0"/>
              </a:spcAft>
              <a:buNone/>
            </a:pPr>
            <a:r>
              <a:rPr lang="en-US" sz="1400">
                <a:solidFill>
                  <a:schemeClr val="dk1"/>
                </a:solidFill>
                <a:latin typeface="Lato"/>
                <a:ea typeface="Lato"/>
                <a:cs typeface="Lato"/>
                <a:sym typeface="Lato"/>
              </a:rPr>
              <a:t>It is a style-driven renderer: it will download and read external stylesheets, inline style tags, and the style attributes of individual HTML elements. It also supports most presentational HTML attributes.</a:t>
            </a:r>
            <a:endParaRPr sz="1400">
              <a:solidFill>
                <a:schemeClr val="dk1"/>
              </a:solidFill>
              <a:latin typeface="Calibri"/>
              <a:ea typeface="Calibri"/>
              <a:cs typeface="Calibri"/>
              <a:sym typeface="Calibri"/>
            </a:endParaRPr>
          </a:p>
        </p:txBody>
      </p:sp>
      <p:pic>
        <p:nvPicPr>
          <p:cNvPr id="701" name="Google Shape;701;p43"/>
          <p:cNvPicPr preferRelativeResize="0"/>
          <p:nvPr/>
        </p:nvPicPr>
        <p:blipFill rotWithShape="1">
          <a:blip r:embed="rId9">
            <a:alphaModFix/>
          </a:blip>
          <a:srcRect/>
          <a:stretch/>
        </p:blipFill>
        <p:spPr>
          <a:xfrm>
            <a:off x="3574471" y="5616019"/>
            <a:ext cx="885313" cy="251546"/>
          </a:xfrm>
          <a:prstGeom prst="rect">
            <a:avLst/>
          </a:prstGeom>
          <a:noFill/>
          <a:ln>
            <a:noFill/>
          </a:ln>
        </p:spPr>
      </p:pic>
      <p:pic>
        <p:nvPicPr>
          <p:cNvPr id="702" name="Google Shape;702;p43"/>
          <p:cNvPicPr preferRelativeResize="0"/>
          <p:nvPr/>
        </p:nvPicPr>
        <p:blipFill rotWithShape="1">
          <a:blip r:embed="rId10">
            <a:alphaModFix/>
          </a:blip>
          <a:srcRect/>
          <a:stretch/>
        </p:blipFill>
        <p:spPr>
          <a:xfrm>
            <a:off x="4992398" y="3054743"/>
            <a:ext cx="4981575" cy="2228850"/>
          </a:xfrm>
          <a:prstGeom prst="rect">
            <a:avLst/>
          </a:prstGeom>
          <a:noFill/>
          <a:ln>
            <a:noFill/>
          </a:ln>
          <a:effectLst>
            <a:outerShdw blurRad="292100" dist="139700" dir="2700000" algn="tl" rotWithShape="0">
              <a:srgbClr val="333333">
                <a:alpha val="64705"/>
              </a:srgbClr>
            </a:outerShdw>
          </a:effectLst>
        </p:spPr>
      </p:pic>
      <p:sp>
        <p:nvSpPr>
          <p:cNvPr id="703" name="Google Shape;70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28</a:t>
            </a:fld>
            <a:endParaRPr/>
          </a:p>
        </p:txBody>
      </p:sp>
    </p:spTree>
  </p:cSld>
  <p:clrMapOvr>
    <a:masterClrMapping/>
  </p:clrMapOvr>
  <p:transition spd="slow">
    <p:push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grpSp>
        <p:nvGrpSpPr>
          <p:cNvPr id="708" name="Google Shape;708;p44"/>
          <p:cNvGrpSpPr/>
          <p:nvPr/>
        </p:nvGrpSpPr>
        <p:grpSpPr>
          <a:xfrm>
            <a:off x="0" y="0"/>
            <a:ext cx="11932229" cy="6858000"/>
            <a:chOff x="0" y="0"/>
            <a:chExt cx="11932229" cy="6858000"/>
          </a:xfrm>
        </p:grpSpPr>
        <p:sp>
          <p:nvSpPr>
            <p:cNvPr id="709" name="Google Shape;709;p44"/>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710" name="Google Shape;710;p44"/>
            <p:cNvGrpSpPr/>
            <p:nvPr/>
          </p:nvGrpSpPr>
          <p:grpSpPr>
            <a:xfrm>
              <a:off x="11641281" y="4292404"/>
              <a:ext cx="290948" cy="2014805"/>
              <a:chOff x="11641281" y="4292404"/>
              <a:chExt cx="290948" cy="2014805"/>
            </a:xfrm>
          </p:grpSpPr>
          <p:sp>
            <p:nvSpPr>
              <p:cNvPr id="711" name="Google Shape;711;p44"/>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12" name="Google Shape;712;p44"/>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13" name="Google Shape;713;p44"/>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14" name="Google Shape;714;p44"/>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15" name="Google Shape;715;p44"/>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16" name="Google Shape;716;p44"/>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717" name="Google Shape;717;p44"/>
          <p:cNvSpPr txBox="1">
            <a:spLocks noGrp="1"/>
          </p:cNvSpPr>
          <p:nvPr>
            <p:ph type="ctrTitle"/>
          </p:nvPr>
        </p:nvSpPr>
        <p:spPr>
          <a:xfrm>
            <a:off x="249383" y="78941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PDF Viewer</a:t>
            </a:r>
            <a:endParaRPr/>
          </a:p>
        </p:txBody>
      </p:sp>
      <p:sp>
        <p:nvSpPr>
          <p:cNvPr id="718" name="Google Shape;718;p44"/>
          <p:cNvSpPr/>
          <p:nvPr/>
        </p:nvSpPr>
        <p:spPr>
          <a:xfrm>
            <a:off x="4999371" y="6088859"/>
            <a:ext cx="561109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https://www.w3schools.com/tags/tag_object.asp</a:t>
            </a:r>
            <a:endParaRPr sz="1400">
              <a:solidFill>
                <a:schemeClr val="dk1"/>
              </a:solidFill>
              <a:latin typeface="Calibri"/>
              <a:ea typeface="Calibri"/>
              <a:cs typeface="Calibri"/>
              <a:sym typeface="Calibri"/>
            </a:endParaRPr>
          </a:p>
        </p:txBody>
      </p:sp>
      <p:pic>
        <p:nvPicPr>
          <p:cNvPr id="719" name="Google Shape;719;p44"/>
          <p:cNvPicPr preferRelativeResize="0"/>
          <p:nvPr/>
        </p:nvPicPr>
        <p:blipFill rotWithShape="1">
          <a:blip r:embed="rId4">
            <a:alphaModFix/>
          </a:blip>
          <a:srcRect/>
          <a:stretch/>
        </p:blipFill>
        <p:spPr>
          <a:xfrm>
            <a:off x="249383" y="1535972"/>
            <a:ext cx="1539752" cy="363683"/>
          </a:xfrm>
          <a:prstGeom prst="rect">
            <a:avLst/>
          </a:prstGeom>
          <a:noFill/>
          <a:ln>
            <a:noFill/>
          </a:ln>
        </p:spPr>
      </p:pic>
      <p:sp>
        <p:nvSpPr>
          <p:cNvPr id="720" name="Google Shape;720;p44"/>
          <p:cNvSpPr/>
          <p:nvPr/>
        </p:nvSpPr>
        <p:spPr>
          <a:xfrm>
            <a:off x="4459781" y="5747685"/>
            <a:ext cx="5872431"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https://www.w3schools.com/tags/tag_object.asp</a:t>
            </a:r>
            <a:endParaRPr sz="1400">
              <a:solidFill>
                <a:schemeClr val="dk1"/>
              </a:solidFill>
              <a:latin typeface="Calibri"/>
              <a:ea typeface="Calibri"/>
              <a:cs typeface="Calibri"/>
              <a:sym typeface="Calibri"/>
            </a:endParaRPr>
          </a:p>
        </p:txBody>
      </p:sp>
      <p:sp>
        <p:nvSpPr>
          <p:cNvPr id="721" name="Google Shape;721;p44"/>
          <p:cNvSpPr/>
          <p:nvPr/>
        </p:nvSpPr>
        <p:spPr>
          <a:xfrm>
            <a:off x="249383" y="1980151"/>
            <a:ext cx="2954301" cy="2893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The &lt;object&gt; tag defines an embedded object within an HTML document. Use this element to embed multimedia (like audio, video, Java applets, ActiveX, PDF, and Flash) in your web pages.</a:t>
            </a:r>
            <a:endParaRPr/>
          </a:p>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400">
                <a:solidFill>
                  <a:schemeClr val="dk1"/>
                </a:solidFill>
                <a:latin typeface="Calibri"/>
                <a:ea typeface="Calibri"/>
                <a:cs typeface="Calibri"/>
                <a:sym typeface="Calibri"/>
              </a:rPr>
              <a:t>You can also use the &lt;object&gt; tag to embed another webpage into your HTML document. You can use the &lt;param&gt; tag to pass parameters to plugins that have been embedded with the &lt;object&gt; tag.</a:t>
            </a:r>
            <a:endParaRPr/>
          </a:p>
        </p:txBody>
      </p:sp>
      <p:pic>
        <p:nvPicPr>
          <p:cNvPr id="722" name="Google Shape;722;p44"/>
          <p:cNvPicPr preferRelativeResize="0"/>
          <p:nvPr/>
        </p:nvPicPr>
        <p:blipFill rotWithShape="1">
          <a:blip r:embed="rId5">
            <a:alphaModFix/>
          </a:blip>
          <a:srcRect l="1123" t="1972"/>
          <a:stretch/>
        </p:blipFill>
        <p:spPr>
          <a:xfrm>
            <a:off x="3669721" y="789417"/>
            <a:ext cx="7626927" cy="3098247"/>
          </a:xfrm>
          <a:prstGeom prst="rect">
            <a:avLst/>
          </a:prstGeom>
          <a:noFill/>
          <a:ln>
            <a:noFill/>
          </a:ln>
        </p:spPr>
      </p:pic>
      <p:pic>
        <p:nvPicPr>
          <p:cNvPr id="723" name="Google Shape;723;p44"/>
          <p:cNvPicPr preferRelativeResize="0"/>
          <p:nvPr/>
        </p:nvPicPr>
        <p:blipFill rotWithShape="1">
          <a:blip r:embed="rId6">
            <a:alphaModFix/>
          </a:blip>
          <a:srcRect/>
          <a:stretch/>
        </p:blipFill>
        <p:spPr>
          <a:xfrm>
            <a:off x="3574468" y="6136059"/>
            <a:ext cx="1424903" cy="266952"/>
          </a:xfrm>
          <a:prstGeom prst="rect">
            <a:avLst/>
          </a:prstGeom>
          <a:noFill/>
          <a:ln>
            <a:noFill/>
          </a:ln>
        </p:spPr>
      </p:pic>
      <p:pic>
        <p:nvPicPr>
          <p:cNvPr id="724" name="Google Shape;724;p44"/>
          <p:cNvPicPr preferRelativeResize="0"/>
          <p:nvPr/>
        </p:nvPicPr>
        <p:blipFill rotWithShape="1">
          <a:blip r:embed="rId7">
            <a:alphaModFix/>
          </a:blip>
          <a:srcRect/>
          <a:stretch/>
        </p:blipFill>
        <p:spPr>
          <a:xfrm>
            <a:off x="3574468" y="5817720"/>
            <a:ext cx="885313" cy="251546"/>
          </a:xfrm>
          <a:prstGeom prst="rect">
            <a:avLst/>
          </a:prstGeom>
          <a:noFill/>
          <a:ln>
            <a:noFill/>
          </a:ln>
        </p:spPr>
      </p:pic>
      <p:sp>
        <p:nvSpPr>
          <p:cNvPr id="725" name="Google Shape;72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29</a:t>
            </a:fld>
            <a:endParaRPr/>
          </a:p>
        </p:txBody>
      </p:sp>
    </p:spTree>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46"/>
        <p:cNvGrpSpPr/>
        <p:nvPr/>
      </p:nvGrpSpPr>
      <p:grpSpPr>
        <a:xfrm>
          <a:off x="0" y="0"/>
          <a:ext cx="0" cy="0"/>
          <a:chOff x="0" y="0"/>
          <a:chExt cx="0" cy="0"/>
        </a:xfrm>
      </p:grpSpPr>
      <p:grpSp>
        <p:nvGrpSpPr>
          <p:cNvPr id="147" name="Google Shape;147;p18"/>
          <p:cNvGrpSpPr/>
          <p:nvPr/>
        </p:nvGrpSpPr>
        <p:grpSpPr>
          <a:xfrm>
            <a:off x="0" y="0"/>
            <a:ext cx="11932229" cy="6858000"/>
            <a:chOff x="0" y="0"/>
            <a:chExt cx="11932229" cy="6858000"/>
          </a:xfrm>
        </p:grpSpPr>
        <p:sp>
          <p:nvSpPr>
            <p:cNvPr id="148" name="Google Shape;148;p18"/>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149" name="Google Shape;149;p18"/>
            <p:cNvGrpSpPr/>
            <p:nvPr/>
          </p:nvGrpSpPr>
          <p:grpSpPr>
            <a:xfrm>
              <a:off x="11641281" y="4292404"/>
              <a:ext cx="290948" cy="2014805"/>
              <a:chOff x="11641281" y="4292404"/>
              <a:chExt cx="290948" cy="2014805"/>
            </a:xfrm>
          </p:grpSpPr>
          <p:sp>
            <p:nvSpPr>
              <p:cNvPr id="150" name="Google Shape;150;p18"/>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18"/>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18"/>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18"/>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18"/>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18"/>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pic>
        <p:nvPicPr>
          <p:cNvPr id="156" name="Google Shape;156;p18"/>
          <p:cNvPicPr preferRelativeResize="0"/>
          <p:nvPr/>
        </p:nvPicPr>
        <p:blipFill rotWithShape="1">
          <a:blip r:embed="rId3">
            <a:alphaModFix/>
          </a:blip>
          <a:srcRect/>
          <a:stretch/>
        </p:blipFill>
        <p:spPr>
          <a:xfrm>
            <a:off x="4349820" y="292121"/>
            <a:ext cx="5324116" cy="6273757"/>
          </a:xfrm>
          <a:prstGeom prst="rect">
            <a:avLst/>
          </a:prstGeom>
          <a:noFill/>
          <a:ln>
            <a:noFill/>
          </a:ln>
        </p:spPr>
      </p:pic>
      <p:sp>
        <p:nvSpPr>
          <p:cNvPr id="157" name="Google Shape;15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a:t>
            </a:fld>
            <a:endParaRPr/>
          </a:p>
        </p:txBody>
      </p:sp>
      <p:sp>
        <p:nvSpPr>
          <p:cNvPr id="158" name="Google Shape;158;p18"/>
          <p:cNvSpPr txBox="1"/>
          <p:nvPr/>
        </p:nvSpPr>
        <p:spPr>
          <a:xfrm>
            <a:off x="174721" y="567376"/>
            <a:ext cx="3075705" cy="3947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Calibri"/>
              <a:buNone/>
            </a:pPr>
            <a:r>
              <a:rPr lang="en-US" sz="3000" b="1">
                <a:solidFill>
                  <a:schemeClr val="dk1"/>
                </a:solidFill>
                <a:latin typeface="Calibri"/>
                <a:ea typeface="Calibri"/>
                <a:cs typeface="Calibri"/>
                <a:sym typeface="Calibri"/>
              </a:rPr>
              <a:t>Basic form building </a:t>
            </a:r>
            <a:endParaRPr sz="3000">
              <a:solidFill>
                <a:schemeClr val="dk1"/>
              </a:solidFill>
              <a:latin typeface="Calibri"/>
              <a:ea typeface="Calibri"/>
              <a:cs typeface="Calibri"/>
              <a:sym typeface="Calibri"/>
            </a:endParaRPr>
          </a:p>
        </p:txBody>
      </p:sp>
      <p:sp>
        <p:nvSpPr>
          <p:cNvPr id="159" name="Google Shape;159;p18"/>
          <p:cNvSpPr txBox="1"/>
          <p:nvPr/>
        </p:nvSpPr>
        <p:spPr>
          <a:xfrm>
            <a:off x="291020" y="1408551"/>
            <a:ext cx="2743049" cy="2293293"/>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An HTML form contains form elements.</a:t>
            </a:r>
            <a:endParaRPr/>
          </a:p>
          <a:p>
            <a:pPr marL="0" marR="0" lvl="0" indent="0" algn="just" rtl="0">
              <a:lnSpc>
                <a:spcPct val="90000"/>
              </a:lnSpc>
              <a:spcBef>
                <a:spcPts val="0"/>
              </a:spcBef>
              <a:spcAft>
                <a:spcPts val="0"/>
              </a:spcAft>
              <a:buClr>
                <a:schemeClr val="dk1"/>
              </a:buClr>
              <a:buSzPts val="1600"/>
              <a:buFont typeface="Calibri"/>
              <a:buNone/>
            </a:pPr>
            <a:endParaRPr sz="160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dk1"/>
              </a:buClr>
              <a:buSzPts val="1600"/>
              <a:buFont typeface="Calibri"/>
              <a:buNone/>
            </a:pPr>
            <a:r>
              <a:rPr lang="en-US" sz="1600">
                <a:solidFill>
                  <a:schemeClr val="dk1"/>
                </a:solidFill>
                <a:latin typeface="Calibri"/>
                <a:ea typeface="Calibri"/>
                <a:cs typeface="Calibri"/>
                <a:sym typeface="Calibri"/>
              </a:rPr>
              <a:t>Form elements are different types of input elements, like text fields, checkboxes, radio buttons, submit buttons, and more</a:t>
            </a:r>
            <a:endParaRPr sz="1600" b="1">
              <a:solidFill>
                <a:srgbClr val="525252"/>
              </a:solidFill>
              <a:latin typeface="Calibri"/>
              <a:ea typeface="Calibri"/>
              <a:cs typeface="Calibri"/>
              <a:sym typeface="Calibri"/>
            </a:endParaRPr>
          </a:p>
        </p:txBody>
      </p:sp>
    </p:spTree>
  </p:cSld>
  <p:clrMapOvr>
    <a:masterClrMapping/>
  </p:clrMapOvr>
  <p:transition spd="slow">
    <p:push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pSp>
        <p:nvGrpSpPr>
          <p:cNvPr id="730" name="Google Shape;730;p45"/>
          <p:cNvGrpSpPr/>
          <p:nvPr/>
        </p:nvGrpSpPr>
        <p:grpSpPr>
          <a:xfrm>
            <a:off x="0" y="0"/>
            <a:ext cx="11932229" cy="6858000"/>
            <a:chOff x="0" y="0"/>
            <a:chExt cx="11932229" cy="6858000"/>
          </a:xfrm>
        </p:grpSpPr>
        <p:sp>
          <p:nvSpPr>
            <p:cNvPr id="731" name="Google Shape;731;p45"/>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732" name="Google Shape;732;p45"/>
            <p:cNvGrpSpPr/>
            <p:nvPr/>
          </p:nvGrpSpPr>
          <p:grpSpPr>
            <a:xfrm>
              <a:off x="11641281" y="4292404"/>
              <a:ext cx="290948" cy="2014805"/>
              <a:chOff x="11641281" y="4292404"/>
              <a:chExt cx="290948" cy="2014805"/>
            </a:xfrm>
          </p:grpSpPr>
          <p:sp>
            <p:nvSpPr>
              <p:cNvPr id="733" name="Google Shape;733;p45"/>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34" name="Google Shape;734;p45"/>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35" name="Google Shape;735;p45"/>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45"/>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37" name="Google Shape;737;p45"/>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38" name="Google Shape;738;p45"/>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739" name="Google Shape;739;p45"/>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Session</a:t>
            </a:r>
            <a:endParaRPr/>
          </a:p>
        </p:txBody>
      </p:sp>
      <p:sp>
        <p:nvSpPr>
          <p:cNvPr id="740" name="Google Shape;740;p45"/>
          <p:cNvSpPr/>
          <p:nvPr/>
        </p:nvSpPr>
        <p:spPr>
          <a:xfrm>
            <a:off x="4974596" y="6069266"/>
            <a:ext cx="621641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https://www.w3schools.com/php/php_sessions.asp</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https://laravel.com/docs/5.1/session</a:t>
            </a:r>
            <a:endParaRPr sz="1400">
              <a:solidFill>
                <a:schemeClr val="dk1"/>
              </a:solidFill>
              <a:latin typeface="Calibri"/>
              <a:ea typeface="Calibri"/>
              <a:cs typeface="Calibri"/>
              <a:sym typeface="Calibri"/>
            </a:endParaRPr>
          </a:p>
        </p:txBody>
      </p:sp>
      <p:pic>
        <p:nvPicPr>
          <p:cNvPr id="741" name="Google Shape;741;p45"/>
          <p:cNvPicPr preferRelativeResize="0"/>
          <p:nvPr/>
        </p:nvPicPr>
        <p:blipFill rotWithShape="1">
          <a:blip r:embed="rId5">
            <a:alphaModFix/>
          </a:blip>
          <a:srcRect/>
          <a:stretch/>
        </p:blipFill>
        <p:spPr>
          <a:xfrm>
            <a:off x="249383" y="1002282"/>
            <a:ext cx="1539752" cy="363683"/>
          </a:xfrm>
          <a:prstGeom prst="rect">
            <a:avLst/>
          </a:prstGeom>
          <a:noFill/>
          <a:ln>
            <a:noFill/>
          </a:ln>
        </p:spPr>
      </p:pic>
      <p:sp>
        <p:nvSpPr>
          <p:cNvPr id="742" name="Google Shape;742;p45"/>
          <p:cNvSpPr/>
          <p:nvPr/>
        </p:nvSpPr>
        <p:spPr>
          <a:xfrm>
            <a:off x="4447299" y="5766904"/>
            <a:ext cx="516307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https://www.w3schools.com/php/php_sessions.asp</a:t>
            </a:r>
            <a:endParaRPr sz="1400">
              <a:solidFill>
                <a:schemeClr val="dk1"/>
              </a:solidFill>
              <a:latin typeface="Calibri"/>
              <a:ea typeface="Calibri"/>
              <a:cs typeface="Calibri"/>
              <a:sym typeface="Calibri"/>
            </a:endParaRPr>
          </a:p>
        </p:txBody>
      </p:sp>
      <p:sp>
        <p:nvSpPr>
          <p:cNvPr id="743" name="Google Shape;743;p45"/>
          <p:cNvSpPr/>
          <p:nvPr/>
        </p:nvSpPr>
        <p:spPr>
          <a:xfrm>
            <a:off x="213012" y="1480493"/>
            <a:ext cx="2899065" cy="526297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When you work with an application, you open it, do some changes, and then you close it. This is much like a Session. </a:t>
            </a:r>
            <a:endParaRPr/>
          </a:p>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400">
                <a:solidFill>
                  <a:schemeClr val="dk1"/>
                </a:solidFill>
                <a:latin typeface="Calibri"/>
                <a:ea typeface="Calibri"/>
                <a:cs typeface="Calibri"/>
                <a:sym typeface="Calibri"/>
              </a:rPr>
              <a:t>The computer knows who you are. It knows when you start the application and when you end. But on the internet, there is one problem: the web server does not know who you are or what you do, because the HTTP address doesn't maintain state. </a:t>
            </a:r>
            <a:endParaRPr/>
          </a:p>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400">
                <a:solidFill>
                  <a:schemeClr val="dk1"/>
                </a:solidFill>
                <a:latin typeface="Calibri"/>
                <a:ea typeface="Calibri"/>
                <a:cs typeface="Calibri"/>
                <a:sym typeface="Calibri"/>
              </a:rPr>
              <a:t>Session variables solve this problem by storing user information to be used across multiple pages (e.g. username, favorite color, etc). </a:t>
            </a:r>
            <a:endParaRPr/>
          </a:p>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400">
                <a:solidFill>
                  <a:schemeClr val="dk1"/>
                </a:solidFill>
                <a:latin typeface="Calibri"/>
                <a:ea typeface="Calibri"/>
                <a:cs typeface="Calibri"/>
                <a:sym typeface="Calibri"/>
              </a:rPr>
              <a:t>By default, session variables last until the user closes the browser. So; Session variables hold information about one single user, and are available to all pages in one application.</a:t>
            </a:r>
            <a:endParaRPr/>
          </a:p>
        </p:txBody>
      </p:sp>
      <p:pic>
        <p:nvPicPr>
          <p:cNvPr id="744" name="Google Shape;744;p45"/>
          <p:cNvPicPr preferRelativeResize="0"/>
          <p:nvPr/>
        </p:nvPicPr>
        <p:blipFill rotWithShape="1">
          <a:blip r:embed="rId6">
            <a:alphaModFix/>
          </a:blip>
          <a:srcRect/>
          <a:stretch/>
        </p:blipFill>
        <p:spPr>
          <a:xfrm>
            <a:off x="4681717" y="985980"/>
            <a:ext cx="4310276" cy="3839936"/>
          </a:xfrm>
          <a:prstGeom prst="rect">
            <a:avLst/>
          </a:prstGeom>
          <a:solidFill>
            <a:srgbClr val="ECECEC"/>
          </a:solidFill>
          <a:ln w="190500" cap="sq" cmpd="sng">
            <a:solidFill>
              <a:srgbClr val="FFFFFF"/>
            </a:solidFill>
            <a:prstDash val="solid"/>
            <a:miter lim="800000"/>
            <a:headEnd type="none" w="sm" len="sm"/>
            <a:tailEnd type="none" w="sm" len="sm"/>
          </a:ln>
          <a:effectLst>
            <a:outerShdw blurRad="65000" dist="50800" dir="12900000" kx="195000" ky="145000" algn="tl" rotWithShape="0">
              <a:srgbClr val="000000">
                <a:alpha val="29803"/>
              </a:srgbClr>
            </a:outerShdw>
          </a:effectLst>
        </p:spPr>
      </p:pic>
      <p:pic>
        <p:nvPicPr>
          <p:cNvPr id="745" name="Google Shape;745;p45"/>
          <p:cNvPicPr preferRelativeResize="0"/>
          <p:nvPr/>
        </p:nvPicPr>
        <p:blipFill rotWithShape="1">
          <a:blip r:embed="rId7">
            <a:alphaModFix/>
          </a:blip>
          <a:srcRect/>
          <a:stretch/>
        </p:blipFill>
        <p:spPr>
          <a:xfrm>
            <a:off x="3574468" y="6136059"/>
            <a:ext cx="1424903" cy="266952"/>
          </a:xfrm>
          <a:prstGeom prst="rect">
            <a:avLst/>
          </a:prstGeom>
          <a:noFill/>
          <a:ln>
            <a:noFill/>
          </a:ln>
        </p:spPr>
      </p:pic>
      <p:pic>
        <p:nvPicPr>
          <p:cNvPr id="746" name="Google Shape;746;p45"/>
          <p:cNvPicPr preferRelativeResize="0"/>
          <p:nvPr/>
        </p:nvPicPr>
        <p:blipFill rotWithShape="1">
          <a:blip r:embed="rId8">
            <a:alphaModFix/>
          </a:blip>
          <a:srcRect/>
          <a:stretch/>
        </p:blipFill>
        <p:spPr>
          <a:xfrm>
            <a:off x="3574468" y="5817720"/>
            <a:ext cx="885313" cy="251546"/>
          </a:xfrm>
          <a:prstGeom prst="rect">
            <a:avLst/>
          </a:prstGeom>
          <a:noFill/>
          <a:ln>
            <a:noFill/>
          </a:ln>
        </p:spPr>
      </p:pic>
      <p:sp>
        <p:nvSpPr>
          <p:cNvPr id="747" name="Google Shape;747;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30</a:t>
            </a:fld>
            <a:endParaRPr/>
          </a:p>
        </p:txBody>
      </p:sp>
    </p:spTree>
  </p:cSld>
  <p:clrMapOvr>
    <a:masterClrMapping/>
  </p:clrMapOvr>
  <p:transition spd="slow">
    <p:push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grpSp>
        <p:nvGrpSpPr>
          <p:cNvPr id="752" name="Google Shape;752;p46"/>
          <p:cNvGrpSpPr/>
          <p:nvPr/>
        </p:nvGrpSpPr>
        <p:grpSpPr>
          <a:xfrm>
            <a:off x="0" y="0"/>
            <a:ext cx="11932229" cy="6858000"/>
            <a:chOff x="0" y="0"/>
            <a:chExt cx="11932229" cy="6858000"/>
          </a:xfrm>
        </p:grpSpPr>
        <p:sp>
          <p:nvSpPr>
            <p:cNvPr id="753" name="Google Shape;753;p46"/>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754" name="Google Shape;754;p46"/>
            <p:cNvGrpSpPr/>
            <p:nvPr/>
          </p:nvGrpSpPr>
          <p:grpSpPr>
            <a:xfrm>
              <a:off x="11641281" y="4292404"/>
              <a:ext cx="290948" cy="2014805"/>
              <a:chOff x="11641281" y="4292404"/>
              <a:chExt cx="290948" cy="2014805"/>
            </a:xfrm>
          </p:grpSpPr>
          <p:sp>
            <p:nvSpPr>
              <p:cNvPr id="755" name="Google Shape;755;p46"/>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46"/>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46"/>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6"/>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59" name="Google Shape;759;p46"/>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60" name="Google Shape;760;p46"/>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761" name="Google Shape;761;p46"/>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Database Operations</a:t>
            </a:r>
            <a:endParaRPr sz="3200"/>
          </a:p>
        </p:txBody>
      </p:sp>
      <p:pic>
        <p:nvPicPr>
          <p:cNvPr id="762" name="Google Shape;762;p46"/>
          <p:cNvPicPr preferRelativeResize="0"/>
          <p:nvPr/>
        </p:nvPicPr>
        <p:blipFill rotWithShape="1">
          <a:blip r:embed="rId3">
            <a:alphaModFix/>
          </a:blip>
          <a:srcRect/>
          <a:stretch/>
        </p:blipFill>
        <p:spPr>
          <a:xfrm>
            <a:off x="249383" y="1542276"/>
            <a:ext cx="1539752" cy="363683"/>
          </a:xfrm>
          <a:prstGeom prst="rect">
            <a:avLst/>
          </a:prstGeom>
          <a:noFill/>
          <a:ln>
            <a:noFill/>
          </a:ln>
        </p:spPr>
      </p:pic>
      <p:sp>
        <p:nvSpPr>
          <p:cNvPr id="763" name="Google Shape;763;p46"/>
          <p:cNvSpPr/>
          <p:nvPr/>
        </p:nvSpPr>
        <p:spPr>
          <a:xfrm>
            <a:off x="213012" y="1982450"/>
            <a:ext cx="2899065" cy="52322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MySQL is an open-source relational database management system.</a:t>
            </a:r>
            <a:endParaRPr/>
          </a:p>
        </p:txBody>
      </p:sp>
      <p:pic>
        <p:nvPicPr>
          <p:cNvPr id="764" name="Google Shape;764;p46"/>
          <p:cNvPicPr preferRelativeResize="0"/>
          <p:nvPr/>
        </p:nvPicPr>
        <p:blipFill rotWithShape="1">
          <a:blip r:embed="rId4">
            <a:alphaModFix/>
          </a:blip>
          <a:srcRect/>
          <a:stretch/>
        </p:blipFill>
        <p:spPr>
          <a:xfrm>
            <a:off x="249383" y="2502165"/>
            <a:ext cx="2862694" cy="1343560"/>
          </a:xfrm>
          <a:prstGeom prst="rect">
            <a:avLst/>
          </a:prstGeom>
          <a:noFill/>
          <a:ln>
            <a:noFill/>
          </a:ln>
        </p:spPr>
      </p:pic>
      <p:sp>
        <p:nvSpPr>
          <p:cNvPr id="765" name="Google Shape;765;p46"/>
          <p:cNvSpPr/>
          <p:nvPr/>
        </p:nvSpPr>
        <p:spPr>
          <a:xfrm>
            <a:off x="213012" y="3960714"/>
            <a:ext cx="2899065" cy="954107"/>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The data in a MySQL database are stored in tables. A table is a collection of related data, and it consists of columns and rows.</a:t>
            </a:r>
            <a:endParaRPr/>
          </a:p>
        </p:txBody>
      </p:sp>
      <p:pic>
        <p:nvPicPr>
          <p:cNvPr id="766" name="Google Shape;766;p46"/>
          <p:cNvPicPr preferRelativeResize="0"/>
          <p:nvPr/>
        </p:nvPicPr>
        <p:blipFill rotWithShape="1">
          <a:blip r:embed="rId5">
            <a:alphaModFix/>
          </a:blip>
          <a:srcRect r="1022"/>
          <a:stretch/>
        </p:blipFill>
        <p:spPr>
          <a:xfrm>
            <a:off x="3574471" y="547623"/>
            <a:ext cx="5448505" cy="2312269"/>
          </a:xfrm>
          <a:prstGeom prst="rect">
            <a:avLst/>
          </a:prstGeom>
          <a:noFill/>
          <a:ln>
            <a:noFill/>
          </a:ln>
        </p:spPr>
      </p:pic>
      <p:sp>
        <p:nvSpPr>
          <p:cNvPr id="767" name="Google Shape;767;p46"/>
          <p:cNvSpPr/>
          <p:nvPr/>
        </p:nvSpPr>
        <p:spPr>
          <a:xfrm>
            <a:off x="3700868" y="3367814"/>
            <a:ext cx="7724801" cy="349018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6">
                  <a:extLst>
                    <a:ext uri="{A12FA001-AC4F-418D-AE19-62706E023703}">
                      <ahyp:hlinkClr xmlns:ahyp="http://schemas.microsoft.com/office/drawing/2018/hyperlinkcolor" val="tx"/>
                    </a:ext>
                  </a:extLst>
                </a:hlinkClick>
              </a:rPr>
              <a:t>https://www.w3schools.com/php/php_mysql_connect.asp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7">
                  <a:extLst>
                    <a:ext uri="{A12FA001-AC4F-418D-AE19-62706E023703}">
                      <ahyp:hlinkClr xmlns:ahyp="http://schemas.microsoft.com/office/drawing/2018/hyperlinkcolor" val="tx"/>
                    </a:ext>
                  </a:extLst>
                </a:hlinkClick>
              </a:rPr>
              <a:t>https://www.w3schools.com/php/php_mysql_create.asp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8">
                  <a:extLst>
                    <a:ext uri="{A12FA001-AC4F-418D-AE19-62706E023703}">
                      <ahyp:hlinkClr xmlns:ahyp="http://schemas.microsoft.com/office/drawing/2018/hyperlinkcolor" val="tx"/>
                    </a:ext>
                  </a:extLst>
                </a:hlinkClick>
              </a:rPr>
              <a:t>https://www.w3schools.com/php/php_mysql_create_table.asp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9">
                  <a:extLst>
                    <a:ext uri="{A12FA001-AC4F-418D-AE19-62706E023703}">
                      <ahyp:hlinkClr xmlns:ahyp="http://schemas.microsoft.com/office/drawing/2018/hyperlinkcolor" val="tx"/>
                    </a:ext>
                  </a:extLst>
                </a:hlinkClick>
              </a:rPr>
              <a:t>https://www.w3schools.com/php/php_mysql_insert.asp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10">
                  <a:extLst>
                    <a:ext uri="{A12FA001-AC4F-418D-AE19-62706E023703}">
                      <ahyp:hlinkClr xmlns:ahyp="http://schemas.microsoft.com/office/drawing/2018/hyperlinkcolor" val="tx"/>
                    </a:ext>
                  </a:extLst>
                </a:hlinkClick>
              </a:rPr>
              <a:t>https://www.w3schools.com/php/php_mysql_insert_lastid.asp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11">
                  <a:extLst>
                    <a:ext uri="{A12FA001-AC4F-418D-AE19-62706E023703}">
                      <ahyp:hlinkClr xmlns:ahyp="http://schemas.microsoft.com/office/drawing/2018/hyperlinkcolor" val="tx"/>
                    </a:ext>
                  </a:extLst>
                </a:hlinkClick>
              </a:rPr>
              <a:t>https://www.w3schools.com/php/php_mysql_insert_multiple.asp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12">
                  <a:extLst>
                    <a:ext uri="{A12FA001-AC4F-418D-AE19-62706E023703}">
                      <ahyp:hlinkClr xmlns:ahyp="http://schemas.microsoft.com/office/drawing/2018/hyperlinkcolor" val="tx"/>
                    </a:ext>
                  </a:extLst>
                </a:hlinkClick>
              </a:rPr>
              <a:t>https://www.w3schools.com/php/php_mysql_prepared_statements.asp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13">
                  <a:extLst>
                    <a:ext uri="{A12FA001-AC4F-418D-AE19-62706E023703}">
                      <ahyp:hlinkClr xmlns:ahyp="http://schemas.microsoft.com/office/drawing/2018/hyperlinkcolor" val="tx"/>
                    </a:ext>
                  </a:extLst>
                </a:hlinkClick>
              </a:rPr>
              <a:t>https://www.w3schools.com/php/php_mysql_select.asp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14">
                  <a:extLst>
                    <a:ext uri="{A12FA001-AC4F-418D-AE19-62706E023703}">
                      <ahyp:hlinkClr xmlns:ahyp="http://schemas.microsoft.com/office/drawing/2018/hyperlinkcolor" val="tx"/>
                    </a:ext>
                  </a:extLst>
                </a:hlinkClick>
              </a:rPr>
              <a:t>https://www.w3schools.com/php/php_mysql_select_where.asp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15">
                  <a:extLst>
                    <a:ext uri="{A12FA001-AC4F-418D-AE19-62706E023703}">
                      <ahyp:hlinkClr xmlns:ahyp="http://schemas.microsoft.com/office/drawing/2018/hyperlinkcolor" val="tx"/>
                    </a:ext>
                  </a:extLst>
                </a:hlinkClick>
              </a:rPr>
              <a:t>https://www.w3schools.com/php/php_mysql_select_orderby.asp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16">
                  <a:extLst>
                    <a:ext uri="{A12FA001-AC4F-418D-AE19-62706E023703}">
                      <ahyp:hlinkClr xmlns:ahyp="http://schemas.microsoft.com/office/drawing/2018/hyperlinkcolor" val="tx"/>
                    </a:ext>
                  </a:extLst>
                </a:hlinkClick>
              </a:rPr>
              <a:t>https://www.w3schools.com/php/php_mysql_delete.asp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17">
                  <a:extLst>
                    <a:ext uri="{A12FA001-AC4F-418D-AE19-62706E023703}">
                      <ahyp:hlinkClr xmlns:ahyp="http://schemas.microsoft.com/office/drawing/2018/hyperlinkcolor" val="tx"/>
                    </a:ext>
                  </a:extLst>
                </a:hlinkClick>
              </a:rPr>
              <a:t>https://www.w3schools.com/php/php_mysql_update.asp</a:t>
            </a:r>
            <a:endParaRPr sz="1200">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rgbClr val="1155CC"/>
              </a:buClr>
              <a:buSzPts val="1200"/>
              <a:buFont typeface="Arial"/>
              <a:buChar char="★"/>
            </a:pPr>
            <a:r>
              <a:rPr lang="en-US" sz="1200" u="sng">
                <a:solidFill>
                  <a:srgbClr val="1155CC"/>
                </a:solidFill>
                <a:latin typeface="Verdana"/>
                <a:ea typeface="Verdana"/>
                <a:cs typeface="Verdana"/>
                <a:sym typeface="Verdana"/>
                <a:hlinkClick r:id="rId17">
                  <a:extLst>
                    <a:ext uri="{A12FA001-AC4F-418D-AE19-62706E023703}">
                      <ahyp:hlinkClr xmlns:ahyp="http://schemas.microsoft.com/office/drawing/2018/hyperlinkcolor" val="tx"/>
                    </a:ext>
                  </a:extLst>
                </a:hlinkClick>
              </a:rPr>
              <a:t>https://www.w3schools.com/php/php_mysql_update.asp</a:t>
            </a:r>
            <a:endParaRPr sz="1200">
              <a:solidFill>
                <a:srgbClr val="1155CC"/>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200"/>
              <a:buFont typeface="Arial"/>
              <a:buChar char="★"/>
            </a:pPr>
            <a:r>
              <a:rPr lang="en-US" sz="1200" u="sng">
                <a:solidFill>
                  <a:schemeClr val="dk1"/>
                </a:solidFill>
                <a:latin typeface="Verdana"/>
                <a:ea typeface="Verdana"/>
                <a:cs typeface="Verdana"/>
                <a:sym typeface="Verdana"/>
                <a:hlinkClick r:id="rId18">
                  <a:extLst>
                    <a:ext uri="{A12FA001-AC4F-418D-AE19-62706E023703}">
                      <ahyp:hlinkClr xmlns:ahyp="http://schemas.microsoft.com/office/drawing/2018/hyperlinkcolor" val="tx"/>
                    </a:ext>
                  </a:extLst>
                </a:hlinkClick>
              </a:rPr>
              <a:t>http://www.mysqltutorial.org/</a:t>
            </a:r>
            <a:endParaRPr sz="1200" u="sng">
              <a:solidFill>
                <a:schemeClr val="dk1"/>
              </a:solidFill>
              <a:latin typeface="Verdana"/>
              <a:ea typeface="Verdana"/>
              <a:cs typeface="Verdana"/>
              <a:sym typeface="Verdana"/>
            </a:endParaRPr>
          </a:p>
          <a:p>
            <a:pPr marL="342900" marR="0" lvl="0" indent="-342900" algn="l" rtl="0">
              <a:lnSpc>
                <a:spcPct val="115000"/>
              </a:lnSpc>
              <a:spcBef>
                <a:spcPts val="0"/>
              </a:spcBef>
              <a:spcAft>
                <a:spcPts val="0"/>
              </a:spcAft>
              <a:buClr>
                <a:schemeClr val="dk1"/>
              </a:buClr>
              <a:buSzPts val="1200"/>
              <a:buFont typeface="Arial"/>
              <a:buChar char="★"/>
            </a:pPr>
            <a:r>
              <a:rPr lang="en-US" sz="1200" u="sng">
                <a:solidFill>
                  <a:schemeClr val="dk1"/>
                </a:solidFill>
                <a:latin typeface="Verdana"/>
                <a:ea typeface="Verdana"/>
                <a:cs typeface="Verdana"/>
                <a:sym typeface="Verdana"/>
                <a:hlinkClick r:id="rId19">
                  <a:extLst>
                    <a:ext uri="{A12FA001-AC4F-418D-AE19-62706E023703}">
                      <ahyp:hlinkClr xmlns:ahyp="http://schemas.microsoft.com/office/drawing/2018/hyperlinkcolor" val="tx"/>
                    </a:ext>
                  </a:extLst>
                </a:hlinkClick>
              </a:rPr>
              <a:t>https://www.tutorialspoint.com/mysql/index.htm</a:t>
            </a:r>
            <a:endParaRPr sz="1200">
              <a:solidFill>
                <a:schemeClr val="dk1"/>
              </a:solidFill>
              <a:latin typeface="Verdana"/>
              <a:ea typeface="Verdana"/>
              <a:cs typeface="Verdana"/>
              <a:sym typeface="Verdana"/>
            </a:endParaRPr>
          </a:p>
          <a:p>
            <a:pPr marL="342900" marR="0" lvl="0" indent="-266700" algn="l" rtl="0">
              <a:lnSpc>
                <a:spcPct val="115000"/>
              </a:lnSpc>
              <a:spcBef>
                <a:spcPts val="0"/>
              </a:spcBef>
              <a:spcAft>
                <a:spcPts val="0"/>
              </a:spcAft>
              <a:buClr>
                <a:schemeClr val="dk1"/>
              </a:buClr>
              <a:buSzPts val="1200"/>
              <a:buFont typeface="Arial"/>
              <a:buNone/>
            </a:pPr>
            <a:endParaRPr sz="1200" u="none" strike="noStrike">
              <a:solidFill>
                <a:schemeClr val="dk1"/>
              </a:solidFill>
              <a:latin typeface="Arial"/>
              <a:ea typeface="Arial"/>
              <a:cs typeface="Arial"/>
              <a:sym typeface="Arial"/>
            </a:endParaRPr>
          </a:p>
        </p:txBody>
      </p:sp>
      <p:pic>
        <p:nvPicPr>
          <p:cNvPr id="768" name="Google Shape;768;p46"/>
          <p:cNvPicPr preferRelativeResize="0"/>
          <p:nvPr/>
        </p:nvPicPr>
        <p:blipFill rotWithShape="1">
          <a:blip r:embed="rId20">
            <a:alphaModFix/>
          </a:blip>
          <a:srcRect/>
          <a:stretch/>
        </p:blipFill>
        <p:spPr>
          <a:xfrm>
            <a:off x="3711779" y="3116268"/>
            <a:ext cx="885313" cy="251546"/>
          </a:xfrm>
          <a:prstGeom prst="rect">
            <a:avLst/>
          </a:prstGeom>
          <a:noFill/>
          <a:ln>
            <a:noFill/>
          </a:ln>
        </p:spPr>
      </p:pic>
      <p:sp>
        <p:nvSpPr>
          <p:cNvPr id="769" name="Google Shape;76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31</a:t>
            </a:fld>
            <a:endParaRPr/>
          </a:p>
        </p:txBody>
      </p:sp>
    </p:spTree>
  </p:cSld>
  <p:clrMapOvr>
    <a:masterClrMapping/>
  </p:clrMapOvr>
  <p:transition spd="slow">
    <p:push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grpSp>
        <p:nvGrpSpPr>
          <p:cNvPr id="774" name="Google Shape;774;p47"/>
          <p:cNvGrpSpPr/>
          <p:nvPr/>
        </p:nvGrpSpPr>
        <p:grpSpPr>
          <a:xfrm>
            <a:off x="0" y="0"/>
            <a:ext cx="11932229" cy="6858000"/>
            <a:chOff x="0" y="0"/>
            <a:chExt cx="11932229" cy="6858000"/>
          </a:xfrm>
        </p:grpSpPr>
        <p:sp>
          <p:nvSpPr>
            <p:cNvPr id="775" name="Google Shape;775;p47"/>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776" name="Google Shape;776;p47"/>
            <p:cNvGrpSpPr/>
            <p:nvPr/>
          </p:nvGrpSpPr>
          <p:grpSpPr>
            <a:xfrm>
              <a:off x="11641281" y="4292404"/>
              <a:ext cx="290948" cy="2014805"/>
              <a:chOff x="11641281" y="4292404"/>
              <a:chExt cx="290948" cy="2014805"/>
            </a:xfrm>
          </p:grpSpPr>
          <p:sp>
            <p:nvSpPr>
              <p:cNvPr id="777" name="Google Shape;777;p47"/>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47"/>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79" name="Google Shape;779;p47"/>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80" name="Google Shape;780;p47"/>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47"/>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47"/>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783" name="Google Shape;783;p47"/>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100"/>
              <a:buFont typeface="Calibri"/>
              <a:buNone/>
            </a:pPr>
            <a:r>
              <a:rPr lang="en-US" sz="3100" b="1"/>
              <a:t>Different types </a:t>
            </a:r>
            <a:br>
              <a:rPr lang="en-US" sz="3100" b="1"/>
            </a:br>
            <a:r>
              <a:rPr lang="en-US" sz="3100" b="1"/>
              <a:t>of email sending (With attachment </a:t>
            </a:r>
            <a:br>
              <a:rPr lang="en-US" sz="3100" b="1"/>
            </a:br>
            <a:r>
              <a:rPr lang="en-US" sz="3100" b="1"/>
              <a:t>cc, bcc).</a:t>
            </a:r>
            <a:endParaRPr/>
          </a:p>
        </p:txBody>
      </p:sp>
      <p:pic>
        <p:nvPicPr>
          <p:cNvPr id="784" name="Google Shape;784;p47"/>
          <p:cNvPicPr preferRelativeResize="0"/>
          <p:nvPr/>
        </p:nvPicPr>
        <p:blipFill rotWithShape="1">
          <a:blip r:embed="rId3">
            <a:alphaModFix/>
          </a:blip>
          <a:srcRect/>
          <a:stretch/>
        </p:blipFill>
        <p:spPr>
          <a:xfrm>
            <a:off x="3649373" y="1028190"/>
            <a:ext cx="7667625" cy="3143250"/>
          </a:xfrm>
          <a:prstGeom prst="rect">
            <a:avLst/>
          </a:prstGeom>
          <a:noFill/>
          <a:ln>
            <a:noFill/>
          </a:ln>
        </p:spPr>
      </p:pic>
      <p:sp>
        <p:nvSpPr>
          <p:cNvPr id="785" name="Google Shape;785;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32</a:t>
            </a:fld>
            <a:endParaRPr/>
          </a:p>
        </p:txBody>
      </p:sp>
    </p:spTree>
  </p:cSld>
  <p:clrMapOvr>
    <a:masterClrMapping/>
  </p:clrMapOvr>
  <p:transition spd="slow">
    <p:push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grpSp>
        <p:nvGrpSpPr>
          <p:cNvPr id="790" name="Google Shape;790;p48"/>
          <p:cNvGrpSpPr/>
          <p:nvPr/>
        </p:nvGrpSpPr>
        <p:grpSpPr>
          <a:xfrm>
            <a:off x="0" y="0"/>
            <a:ext cx="11932229" cy="6858000"/>
            <a:chOff x="0" y="0"/>
            <a:chExt cx="11932229" cy="6858000"/>
          </a:xfrm>
        </p:grpSpPr>
        <p:sp>
          <p:nvSpPr>
            <p:cNvPr id="791" name="Google Shape;791;p48"/>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792" name="Google Shape;792;p48"/>
            <p:cNvGrpSpPr/>
            <p:nvPr/>
          </p:nvGrpSpPr>
          <p:grpSpPr>
            <a:xfrm>
              <a:off x="11641281" y="4292404"/>
              <a:ext cx="290948" cy="2014805"/>
              <a:chOff x="11641281" y="4292404"/>
              <a:chExt cx="290948" cy="2014805"/>
            </a:xfrm>
          </p:grpSpPr>
          <p:sp>
            <p:nvSpPr>
              <p:cNvPr id="793" name="Google Shape;793;p48"/>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94" name="Google Shape;794;p48"/>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95" name="Google Shape;795;p48"/>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96" name="Google Shape;796;p48"/>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97" name="Google Shape;797;p48"/>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798" name="Google Shape;798;p48"/>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799" name="Google Shape;799;p48"/>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Data tables plugins</a:t>
            </a:r>
            <a:endParaRPr/>
          </a:p>
        </p:txBody>
      </p:sp>
      <p:pic>
        <p:nvPicPr>
          <p:cNvPr id="800" name="Google Shape;800;p48"/>
          <p:cNvPicPr preferRelativeResize="0"/>
          <p:nvPr/>
        </p:nvPicPr>
        <p:blipFill rotWithShape="1">
          <a:blip r:embed="rId3">
            <a:alphaModFix/>
          </a:blip>
          <a:srcRect/>
          <a:stretch/>
        </p:blipFill>
        <p:spPr>
          <a:xfrm>
            <a:off x="374074" y="1565920"/>
            <a:ext cx="1539752" cy="363683"/>
          </a:xfrm>
          <a:prstGeom prst="rect">
            <a:avLst/>
          </a:prstGeom>
          <a:noFill/>
          <a:ln>
            <a:noFill/>
          </a:ln>
        </p:spPr>
      </p:pic>
      <p:sp>
        <p:nvSpPr>
          <p:cNvPr id="801" name="Google Shape;801;p48"/>
          <p:cNvSpPr/>
          <p:nvPr/>
        </p:nvSpPr>
        <p:spPr>
          <a:xfrm>
            <a:off x="4854636" y="5707013"/>
            <a:ext cx="402128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https://datatables.net/</a:t>
            </a:r>
            <a:endParaRPr sz="1400" u="sng">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https://github.com/yajra/laravel-datatables</a:t>
            </a:r>
            <a:endParaRPr sz="1400">
              <a:solidFill>
                <a:schemeClr val="dk1"/>
              </a:solidFill>
              <a:latin typeface="Calibri"/>
              <a:ea typeface="Calibri"/>
              <a:cs typeface="Calibri"/>
              <a:sym typeface="Calibri"/>
            </a:endParaRPr>
          </a:p>
        </p:txBody>
      </p:sp>
      <p:pic>
        <p:nvPicPr>
          <p:cNvPr id="802" name="Google Shape;802;p48"/>
          <p:cNvPicPr preferRelativeResize="0"/>
          <p:nvPr/>
        </p:nvPicPr>
        <p:blipFill rotWithShape="1">
          <a:blip r:embed="rId6">
            <a:alphaModFix/>
          </a:blip>
          <a:srcRect/>
          <a:stretch/>
        </p:blipFill>
        <p:spPr>
          <a:xfrm>
            <a:off x="3610839" y="602543"/>
            <a:ext cx="7656369" cy="4871312"/>
          </a:xfrm>
          <a:prstGeom prst="rect">
            <a:avLst/>
          </a:prstGeom>
          <a:noFill/>
          <a:ln>
            <a:noFill/>
          </a:ln>
        </p:spPr>
      </p:pic>
      <p:sp>
        <p:nvSpPr>
          <p:cNvPr id="803" name="Google Shape;803;p48"/>
          <p:cNvSpPr/>
          <p:nvPr/>
        </p:nvSpPr>
        <p:spPr>
          <a:xfrm>
            <a:off x="249383" y="2060499"/>
            <a:ext cx="2899065" cy="138499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DataTables is a plug-in for the jQuery Javascript library. It is a highly flexible tool, built upon the foundations of progressive enhancement, that adds all of these advanced features to any HTML table.</a:t>
            </a:r>
            <a:endParaRPr/>
          </a:p>
        </p:txBody>
      </p:sp>
      <p:pic>
        <p:nvPicPr>
          <p:cNvPr id="804" name="Google Shape;804;p48"/>
          <p:cNvPicPr preferRelativeResize="0"/>
          <p:nvPr/>
        </p:nvPicPr>
        <p:blipFill rotWithShape="1">
          <a:blip r:embed="rId7">
            <a:alphaModFix/>
          </a:blip>
          <a:srcRect/>
          <a:stretch/>
        </p:blipFill>
        <p:spPr>
          <a:xfrm>
            <a:off x="3969323" y="5781343"/>
            <a:ext cx="885313" cy="251546"/>
          </a:xfrm>
          <a:prstGeom prst="rect">
            <a:avLst/>
          </a:prstGeom>
          <a:noFill/>
          <a:ln>
            <a:noFill/>
          </a:ln>
        </p:spPr>
      </p:pic>
      <p:sp>
        <p:nvSpPr>
          <p:cNvPr id="805" name="Google Shape;805;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33</a:t>
            </a:fld>
            <a:endParaRPr/>
          </a:p>
        </p:txBody>
      </p:sp>
    </p:spTree>
  </p:cSld>
  <p:clrMapOvr>
    <a:masterClrMapping/>
  </p:clrMapOvr>
  <p:transition spd="slow">
    <p:push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grpSp>
        <p:nvGrpSpPr>
          <p:cNvPr id="817" name="Google Shape;817;p50"/>
          <p:cNvGrpSpPr/>
          <p:nvPr/>
        </p:nvGrpSpPr>
        <p:grpSpPr>
          <a:xfrm>
            <a:off x="0" y="0"/>
            <a:ext cx="11932229" cy="6858000"/>
            <a:chOff x="0" y="0"/>
            <a:chExt cx="11932229" cy="6858000"/>
          </a:xfrm>
        </p:grpSpPr>
        <p:sp>
          <p:nvSpPr>
            <p:cNvPr id="818" name="Google Shape;818;p50"/>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819" name="Google Shape;819;p50"/>
            <p:cNvGrpSpPr/>
            <p:nvPr/>
          </p:nvGrpSpPr>
          <p:grpSpPr>
            <a:xfrm>
              <a:off x="11641281" y="4292404"/>
              <a:ext cx="290948" cy="2014805"/>
              <a:chOff x="11641281" y="4292404"/>
              <a:chExt cx="290948" cy="2014805"/>
            </a:xfrm>
          </p:grpSpPr>
          <p:sp>
            <p:nvSpPr>
              <p:cNvPr id="820" name="Google Shape;820;p50"/>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21" name="Google Shape;821;p50"/>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22" name="Google Shape;822;p50"/>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23" name="Google Shape;823;p50"/>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24" name="Google Shape;824;p50"/>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825" name="Google Shape;825;p50"/>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826" name="Google Shape;826;p50"/>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600"/>
              <a:buFont typeface="Calibri"/>
              <a:buNone/>
            </a:pPr>
            <a:r>
              <a:rPr lang="en-US" sz="3600" b="1"/>
              <a:t>Some advanced components and features</a:t>
            </a:r>
            <a:endParaRPr/>
          </a:p>
        </p:txBody>
      </p:sp>
      <p:sp>
        <p:nvSpPr>
          <p:cNvPr id="827" name="Google Shape;827;p50"/>
          <p:cNvSpPr/>
          <p:nvPr/>
        </p:nvSpPr>
        <p:spPr>
          <a:xfrm>
            <a:off x="3884053" y="789417"/>
            <a:ext cx="150137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Cron job </a:t>
            </a:r>
            <a:endParaRPr/>
          </a:p>
        </p:txBody>
      </p:sp>
      <p:sp>
        <p:nvSpPr>
          <p:cNvPr id="828" name="Google Shape;828;p50"/>
          <p:cNvSpPr/>
          <p:nvPr/>
        </p:nvSpPr>
        <p:spPr>
          <a:xfrm>
            <a:off x="3884053" y="1755657"/>
            <a:ext cx="28043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External Login API</a:t>
            </a:r>
            <a:endParaRPr/>
          </a:p>
        </p:txBody>
      </p:sp>
      <p:sp>
        <p:nvSpPr>
          <p:cNvPr id="829" name="Google Shape;829;p50"/>
          <p:cNvSpPr/>
          <p:nvPr/>
        </p:nvSpPr>
        <p:spPr>
          <a:xfrm>
            <a:off x="3884053" y="2722970"/>
            <a:ext cx="505491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Authentication and Authorization</a:t>
            </a:r>
            <a:endParaRPr/>
          </a:p>
        </p:txBody>
      </p:sp>
      <p:sp>
        <p:nvSpPr>
          <p:cNvPr id="830" name="Google Shape;830;p50"/>
          <p:cNvSpPr/>
          <p:nvPr/>
        </p:nvSpPr>
        <p:spPr>
          <a:xfrm>
            <a:off x="3839939" y="3397030"/>
            <a:ext cx="449443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Payment Gateway Integration</a:t>
            </a:r>
            <a:endParaRPr/>
          </a:p>
        </p:txBody>
      </p:sp>
      <p:sp>
        <p:nvSpPr>
          <p:cNvPr id="831" name="Google Shape;83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34</a:t>
            </a:fld>
            <a:endParaRPr/>
          </a:p>
        </p:txBody>
      </p:sp>
      <p:sp>
        <p:nvSpPr>
          <p:cNvPr id="832" name="Google Shape;832;p50"/>
          <p:cNvSpPr/>
          <p:nvPr/>
        </p:nvSpPr>
        <p:spPr>
          <a:xfrm>
            <a:off x="3839939" y="4213429"/>
            <a:ext cx="428771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Git Command and Bitbucket</a:t>
            </a:r>
            <a:endParaRPr sz="2800">
              <a:solidFill>
                <a:schemeClr val="dk1"/>
              </a:solidFill>
              <a:latin typeface="Calibri"/>
              <a:ea typeface="Calibri"/>
              <a:cs typeface="Calibri"/>
              <a:sym typeface="Calibri"/>
            </a:endParaRPr>
          </a:p>
        </p:txBody>
      </p:sp>
    </p:spTree>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5" name="Google Shape;165;p19"/>
          <p:cNvGrpSpPr/>
          <p:nvPr/>
        </p:nvGrpSpPr>
        <p:grpSpPr>
          <a:xfrm>
            <a:off x="0" y="0"/>
            <a:ext cx="11932229" cy="6858000"/>
            <a:chOff x="0" y="0"/>
            <a:chExt cx="11932229" cy="6858000"/>
          </a:xfrm>
        </p:grpSpPr>
        <p:sp>
          <p:nvSpPr>
            <p:cNvPr id="166" name="Google Shape;166;p19"/>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167" name="Google Shape;167;p19"/>
            <p:cNvGrpSpPr/>
            <p:nvPr/>
          </p:nvGrpSpPr>
          <p:grpSpPr>
            <a:xfrm>
              <a:off x="11641281" y="4292404"/>
              <a:ext cx="290948" cy="2014805"/>
              <a:chOff x="11641281" y="4292404"/>
              <a:chExt cx="290948" cy="2014805"/>
            </a:xfrm>
          </p:grpSpPr>
          <p:sp>
            <p:nvSpPr>
              <p:cNvPr id="168" name="Google Shape;168;p19"/>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19"/>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0" name="Google Shape;170;p19"/>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1" name="Google Shape;171;p19"/>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2" name="Google Shape;172;p19"/>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19"/>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174" name="Google Shape;174;p19"/>
          <p:cNvSpPr txBox="1">
            <a:spLocks noGrp="1"/>
          </p:cNvSpPr>
          <p:nvPr>
            <p:ph type="title"/>
          </p:nvPr>
        </p:nvSpPr>
        <p:spPr>
          <a:xfrm>
            <a:off x="3499812" y="469118"/>
            <a:ext cx="5459500" cy="55767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Tabs for a big form</a:t>
            </a:r>
            <a:endParaRPr/>
          </a:p>
        </p:txBody>
      </p:sp>
      <p:pic>
        <p:nvPicPr>
          <p:cNvPr id="175" name="Google Shape;175;p19"/>
          <p:cNvPicPr preferRelativeResize="0"/>
          <p:nvPr/>
        </p:nvPicPr>
        <p:blipFill rotWithShape="1">
          <a:blip r:embed="rId3">
            <a:alphaModFix/>
          </a:blip>
          <a:srcRect/>
          <a:stretch/>
        </p:blipFill>
        <p:spPr>
          <a:xfrm>
            <a:off x="3578465" y="6274207"/>
            <a:ext cx="1424903" cy="266952"/>
          </a:xfrm>
          <a:prstGeom prst="rect">
            <a:avLst/>
          </a:prstGeom>
          <a:noFill/>
          <a:ln>
            <a:noFill/>
          </a:ln>
        </p:spPr>
      </p:pic>
      <p:sp>
        <p:nvSpPr>
          <p:cNvPr id="176" name="Google Shape;176;p19"/>
          <p:cNvSpPr/>
          <p:nvPr/>
        </p:nvSpPr>
        <p:spPr>
          <a:xfrm>
            <a:off x="5003368" y="6144055"/>
            <a:ext cx="6096000" cy="57214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i. </a:t>
            </a:r>
            <a:r>
              <a:rPr lang="en-US" sz="1400"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https://www.tutorialspoint.com/laravel/laravel_forms.htm</a:t>
            </a:r>
            <a:endParaRPr sz="14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ii. </a:t>
            </a:r>
            <a:r>
              <a:rPr lang="en-US" sz="1400" u="sng">
                <a:solidFill>
                  <a:srgbClr val="1155CC"/>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https://www.sitepoint.com/crud-create-read-update-delete-laravel-app/</a:t>
            </a:r>
            <a:endParaRPr sz="1400">
              <a:solidFill>
                <a:schemeClr val="dk1"/>
              </a:solidFill>
              <a:latin typeface="Calibri"/>
              <a:ea typeface="Calibri"/>
              <a:cs typeface="Calibri"/>
              <a:sym typeface="Calibri"/>
            </a:endParaRPr>
          </a:p>
        </p:txBody>
      </p:sp>
      <p:pic>
        <p:nvPicPr>
          <p:cNvPr id="177" name="Google Shape;177;p19"/>
          <p:cNvPicPr preferRelativeResize="0"/>
          <p:nvPr/>
        </p:nvPicPr>
        <p:blipFill rotWithShape="1">
          <a:blip r:embed="rId6">
            <a:alphaModFix/>
          </a:blip>
          <a:srcRect t="2822" b="25837"/>
          <a:stretch/>
        </p:blipFill>
        <p:spPr>
          <a:xfrm>
            <a:off x="3578465" y="1062108"/>
            <a:ext cx="7941412" cy="923006"/>
          </a:xfrm>
          <a:prstGeom prst="rect">
            <a:avLst/>
          </a:prstGeom>
          <a:noFill/>
          <a:ln>
            <a:noFill/>
          </a:ln>
        </p:spPr>
      </p:pic>
      <p:pic>
        <p:nvPicPr>
          <p:cNvPr id="178" name="Google Shape;178;p19"/>
          <p:cNvPicPr preferRelativeResize="0"/>
          <p:nvPr/>
        </p:nvPicPr>
        <p:blipFill rotWithShape="1">
          <a:blip r:embed="rId7">
            <a:alphaModFix/>
          </a:blip>
          <a:srcRect/>
          <a:stretch/>
        </p:blipFill>
        <p:spPr>
          <a:xfrm>
            <a:off x="333020" y="1429627"/>
            <a:ext cx="1539752" cy="363683"/>
          </a:xfrm>
          <a:prstGeom prst="rect">
            <a:avLst/>
          </a:prstGeom>
          <a:noFill/>
          <a:ln>
            <a:noFill/>
          </a:ln>
        </p:spPr>
      </p:pic>
      <p:pic>
        <p:nvPicPr>
          <p:cNvPr id="179" name="Google Shape;179;p19"/>
          <p:cNvPicPr preferRelativeResize="0"/>
          <p:nvPr/>
        </p:nvPicPr>
        <p:blipFill rotWithShape="1">
          <a:blip r:embed="rId8">
            <a:alphaModFix/>
          </a:blip>
          <a:srcRect/>
          <a:stretch/>
        </p:blipFill>
        <p:spPr>
          <a:xfrm>
            <a:off x="3578465" y="5655857"/>
            <a:ext cx="885313" cy="251546"/>
          </a:xfrm>
          <a:prstGeom prst="rect">
            <a:avLst/>
          </a:prstGeom>
          <a:noFill/>
          <a:ln>
            <a:noFill/>
          </a:ln>
        </p:spPr>
      </p:pic>
      <p:sp>
        <p:nvSpPr>
          <p:cNvPr id="180" name="Google Shape;180;p19"/>
          <p:cNvSpPr/>
          <p:nvPr/>
        </p:nvSpPr>
        <p:spPr>
          <a:xfrm>
            <a:off x="333020" y="2017732"/>
            <a:ext cx="2954301" cy="2622769"/>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If there is any big form, we need to show the form step by step. There can be several types of information also. </a:t>
            </a:r>
            <a:endParaRPr/>
          </a:p>
          <a:p>
            <a:pPr marL="0" marR="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In this regard, we need to break the form in multiple tabs or in multiple steps for doing the application </a:t>
            </a:r>
            <a:endParaRPr/>
          </a:p>
          <a:p>
            <a:pPr marL="0" marR="0" lvl="0" indent="0" algn="just"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user-friendly.</a:t>
            </a:r>
            <a:endParaRPr sz="1600">
              <a:solidFill>
                <a:schemeClr val="dk1"/>
              </a:solidFill>
              <a:latin typeface="Calibri"/>
              <a:ea typeface="Calibri"/>
              <a:cs typeface="Calibri"/>
              <a:sym typeface="Calibri"/>
            </a:endParaRPr>
          </a:p>
        </p:txBody>
      </p:sp>
      <p:sp>
        <p:nvSpPr>
          <p:cNvPr id="181" name="Google Shape;181;p19"/>
          <p:cNvSpPr/>
          <p:nvPr/>
        </p:nvSpPr>
        <p:spPr>
          <a:xfrm>
            <a:off x="4439176" y="5566981"/>
            <a:ext cx="6096000" cy="55553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400" u="sng">
                <a:solidFill>
                  <a:srgbClr val="1155CC"/>
                </a:solidFill>
                <a:latin typeface="Times New Roman"/>
                <a:ea typeface="Times New Roman"/>
                <a:cs typeface="Times New Roman"/>
                <a:sym typeface="Times New Roman"/>
                <a:hlinkClick r:id="rId9">
                  <a:extLst>
                    <a:ext uri="{A12FA001-AC4F-418D-AE19-62706E023703}">
                      <ahyp:hlinkClr xmlns:ahyp="http://schemas.microsoft.com/office/drawing/2018/hyperlinkcolor" val="tx"/>
                    </a:ext>
                  </a:extLst>
                </a:hlinkClick>
              </a:rPr>
              <a:t>https://www.w3schools.com/howto/howto_js_tabs.asp</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u="sng">
                <a:solidFill>
                  <a:srgbClr val="1155CC"/>
                </a:solidFill>
                <a:latin typeface="Times New Roman"/>
                <a:ea typeface="Times New Roman"/>
                <a:cs typeface="Times New Roman"/>
                <a:sym typeface="Times New Roman"/>
                <a:hlinkClick r:id="rId10">
                  <a:extLst>
                    <a:ext uri="{A12FA001-AC4F-418D-AE19-62706E023703}">
                      <ahyp:hlinkClr xmlns:ahyp="http://schemas.microsoft.com/office/drawing/2018/hyperlinkcolor" val="tx"/>
                    </a:ext>
                  </a:extLst>
                </a:hlinkClick>
              </a:rPr>
              <a:t>https://www.w3schools.com/howto/howto_js_form_steps.asp</a:t>
            </a:r>
            <a:endParaRPr sz="1400">
              <a:solidFill>
                <a:schemeClr val="dk1"/>
              </a:solidFill>
              <a:latin typeface="Calibri"/>
              <a:ea typeface="Calibri"/>
              <a:cs typeface="Calibri"/>
              <a:sym typeface="Calibri"/>
            </a:endParaRPr>
          </a:p>
        </p:txBody>
      </p:sp>
      <p:sp>
        <p:nvSpPr>
          <p:cNvPr id="182" name="Google Shape;18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
        <p:nvSpPr>
          <p:cNvPr id="183" name="Google Shape;183;p19"/>
          <p:cNvSpPr txBox="1"/>
          <p:nvPr/>
        </p:nvSpPr>
        <p:spPr>
          <a:xfrm>
            <a:off x="174721" y="567376"/>
            <a:ext cx="3075705" cy="39471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3000"/>
              <a:buFont typeface="Calibri"/>
              <a:buNone/>
            </a:pPr>
            <a:r>
              <a:rPr lang="en-US" sz="3000" b="1">
                <a:solidFill>
                  <a:schemeClr val="dk1"/>
                </a:solidFill>
                <a:latin typeface="Calibri"/>
                <a:ea typeface="Calibri"/>
                <a:cs typeface="Calibri"/>
                <a:sym typeface="Calibri"/>
              </a:rPr>
              <a:t>Basic form building </a:t>
            </a:r>
            <a:endParaRPr sz="3000">
              <a:solidFill>
                <a:schemeClr val="dk1"/>
              </a:solidFill>
              <a:latin typeface="Calibri"/>
              <a:ea typeface="Calibri"/>
              <a:cs typeface="Calibri"/>
              <a:sym typeface="Calibri"/>
            </a:endParaRPr>
          </a:p>
        </p:txBody>
      </p:sp>
      <p:pic>
        <p:nvPicPr>
          <p:cNvPr id="184" name="Google Shape;184;p19"/>
          <p:cNvPicPr preferRelativeResize="0"/>
          <p:nvPr/>
        </p:nvPicPr>
        <p:blipFill rotWithShape="1">
          <a:blip r:embed="rId11">
            <a:alphaModFix/>
          </a:blip>
          <a:srcRect b="40874"/>
          <a:stretch/>
        </p:blipFill>
        <p:spPr>
          <a:xfrm>
            <a:off x="3327281" y="2530443"/>
            <a:ext cx="8443780" cy="2884849"/>
          </a:xfrm>
          <a:prstGeom prst="rect">
            <a:avLst/>
          </a:prstGeom>
          <a:noFill/>
          <a:ln>
            <a:noFill/>
          </a:ln>
        </p:spPr>
      </p:pic>
      <p:cxnSp>
        <p:nvCxnSpPr>
          <p:cNvPr id="185" name="Google Shape;185;p19"/>
          <p:cNvCxnSpPr/>
          <p:nvPr/>
        </p:nvCxnSpPr>
        <p:spPr>
          <a:xfrm>
            <a:off x="3499812" y="2115266"/>
            <a:ext cx="521309" cy="506894"/>
          </a:xfrm>
          <a:prstGeom prst="straightConnector1">
            <a:avLst/>
          </a:prstGeom>
          <a:noFill/>
          <a:ln w="28575" cap="flat" cmpd="sng">
            <a:solidFill>
              <a:srgbClr val="FF0000"/>
            </a:solidFill>
            <a:prstDash val="solid"/>
            <a:miter lim="800000"/>
            <a:headEnd type="none" w="sm" len="sm"/>
            <a:tailEnd type="triangle" w="med" len="med"/>
          </a:ln>
        </p:spPr>
      </p:cxnSp>
      <p:cxnSp>
        <p:nvCxnSpPr>
          <p:cNvPr id="186" name="Google Shape;186;p19"/>
          <p:cNvCxnSpPr/>
          <p:nvPr/>
        </p:nvCxnSpPr>
        <p:spPr>
          <a:xfrm>
            <a:off x="4178521" y="2108571"/>
            <a:ext cx="521309" cy="506894"/>
          </a:xfrm>
          <a:prstGeom prst="straightConnector1">
            <a:avLst/>
          </a:prstGeom>
          <a:noFill/>
          <a:ln w="28575" cap="flat" cmpd="sng">
            <a:solidFill>
              <a:srgbClr val="FF0000"/>
            </a:solidFill>
            <a:prstDash val="solid"/>
            <a:miter lim="800000"/>
            <a:headEnd type="none" w="sm" len="sm"/>
            <a:tailEnd type="triangle" w="med" len="med"/>
          </a:ln>
        </p:spPr>
      </p:cxnSp>
      <p:cxnSp>
        <p:nvCxnSpPr>
          <p:cNvPr id="187" name="Google Shape;187;p19"/>
          <p:cNvCxnSpPr/>
          <p:nvPr/>
        </p:nvCxnSpPr>
        <p:spPr>
          <a:xfrm>
            <a:off x="4874551" y="2121961"/>
            <a:ext cx="521309" cy="506894"/>
          </a:xfrm>
          <a:prstGeom prst="straightConnector1">
            <a:avLst/>
          </a:prstGeom>
          <a:noFill/>
          <a:ln w="28575" cap="flat" cmpd="sng">
            <a:solidFill>
              <a:srgbClr val="FF0000"/>
            </a:solidFill>
            <a:prstDash val="solid"/>
            <a:miter lim="800000"/>
            <a:headEnd type="none" w="sm" len="sm"/>
            <a:tailEnd type="triangle" w="med" len="med"/>
          </a:ln>
        </p:spPr>
      </p:cxnSp>
      <p:cxnSp>
        <p:nvCxnSpPr>
          <p:cNvPr id="188" name="Google Shape;188;p19"/>
          <p:cNvCxnSpPr/>
          <p:nvPr/>
        </p:nvCxnSpPr>
        <p:spPr>
          <a:xfrm>
            <a:off x="5553260" y="2115266"/>
            <a:ext cx="521309" cy="506894"/>
          </a:xfrm>
          <a:prstGeom prst="straightConnector1">
            <a:avLst/>
          </a:prstGeom>
          <a:noFill/>
          <a:ln w="28575" cap="flat" cmpd="sng">
            <a:solidFill>
              <a:srgbClr val="FF0000"/>
            </a:solidFill>
            <a:prstDash val="solid"/>
            <a:miter lim="800000"/>
            <a:headEnd type="none" w="sm" len="sm"/>
            <a:tailEnd type="triangle" w="med" len="med"/>
          </a:ln>
        </p:spPr>
      </p:cxnSp>
    </p:spTree>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0" y="0"/>
            <a:ext cx="11932229" cy="6858000"/>
            <a:chOff x="0" y="0"/>
            <a:chExt cx="11932229" cy="6858000"/>
          </a:xfrm>
        </p:grpSpPr>
        <p:sp>
          <p:nvSpPr>
            <p:cNvPr id="11" name="Rectangle 10"/>
            <p:cNvSpPr/>
            <p:nvPr/>
          </p:nvSpPr>
          <p:spPr>
            <a:xfrm>
              <a:off x="0" y="0"/>
              <a:ext cx="3325091"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grpSp>
          <p:nvGrpSpPr>
            <p:cNvPr id="6" name="Group 13"/>
            <p:cNvGrpSpPr/>
            <p:nvPr/>
          </p:nvGrpSpPr>
          <p:grpSpPr>
            <a:xfrm>
              <a:off x="11641281" y="4292404"/>
              <a:ext cx="290948" cy="2014805"/>
              <a:chOff x="11641281" y="4292404"/>
              <a:chExt cx="290948" cy="2014805"/>
            </a:xfrm>
          </p:grpSpPr>
          <p:sp>
            <p:nvSpPr>
              <p:cNvPr id="15" name="Rectangle 14"/>
              <p:cNvSpPr/>
              <p:nvPr/>
            </p:nvSpPr>
            <p:spPr>
              <a:xfrm>
                <a:off x="11641284" y="4292404"/>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6" name="Rectangle 15"/>
              <p:cNvSpPr/>
              <p:nvPr/>
            </p:nvSpPr>
            <p:spPr>
              <a:xfrm>
                <a:off x="11641284" y="4640501"/>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7" name="Rectangle 16"/>
              <p:cNvSpPr/>
              <p:nvPr/>
            </p:nvSpPr>
            <p:spPr>
              <a:xfrm>
                <a:off x="11641283" y="4988598"/>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Rectangle 17"/>
              <p:cNvSpPr/>
              <p:nvPr/>
            </p:nvSpPr>
            <p:spPr>
              <a:xfrm>
                <a:off x="11641282" y="5336695"/>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9" name="Rectangle 18"/>
              <p:cNvSpPr/>
              <p:nvPr/>
            </p:nvSpPr>
            <p:spPr>
              <a:xfrm>
                <a:off x="11641281" y="5684792"/>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0" name="Rectangle 19"/>
              <p:cNvSpPr/>
              <p:nvPr/>
            </p:nvSpPr>
            <p:spPr>
              <a:xfrm>
                <a:off x="11641281" y="6032889"/>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sp>
        <p:nvSpPr>
          <p:cNvPr id="4" name="Rectangle 3"/>
          <p:cNvSpPr/>
          <p:nvPr/>
        </p:nvSpPr>
        <p:spPr>
          <a:xfrm>
            <a:off x="249383" y="2017563"/>
            <a:ext cx="2940626" cy="3291478"/>
          </a:xfrm>
          <a:prstGeom prst="rect">
            <a:avLst/>
          </a:prstGeom>
        </p:spPr>
        <p:txBody>
          <a:bodyPr wrap="square">
            <a:spAutoFit/>
          </a:bodyPr>
          <a:lstStyle/>
          <a:p>
            <a:pPr algn="just">
              <a:lnSpc>
                <a:spcPct val="115000"/>
              </a:lnSpc>
            </a:pPr>
            <a:r>
              <a:rPr lang="en-US" sz="1400" dirty="0" err="1">
                <a:latin typeface="Verdana" panose="020B0604030504040204" pitchFamily="34" charset="0"/>
                <a:ea typeface="Verdana" panose="020B0604030504040204" pitchFamily="34" charset="0"/>
                <a:cs typeface="Verdana" panose="020B0604030504040204" pitchFamily="34" charset="0"/>
              </a:rPr>
              <a:t>jQuery</a:t>
            </a:r>
            <a:r>
              <a:rPr lang="en-US" sz="1400" dirty="0">
                <a:latin typeface="Verdana" panose="020B0604030504040204" pitchFamily="34" charset="0"/>
                <a:ea typeface="Verdana" panose="020B0604030504040204" pitchFamily="34" charset="0"/>
                <a:cs typeface="Verdana" panose="020B0604030504040204" pitchFamily="34" charset="0"/>
              </a:rPr>
              <a:t> Steps is a smart UI component which allows you to easily create wizard-like interfaces. This plugin groups content into sections for a more structured and orderly page view. Furthermore, it is as simple as 1-2-3 to add plugins such as </a:t>
            </a:r>
            <a:r>
              <a:rPr lang="en-US" sz="1400" dirty="0" err="1">
                <a:latin typeface="Verdana" panose="020B0604030504040204" pitchFamily="34" charset="0"/>
                <a:ea typeface="Verdana" panose="020B0604030504040204" pitchFamily="34" charset="0"/>
                <a:cs typeface="Verdana" panose="020B0604030504040204" pitchFamily="34" charset="0"/>
              </a:rPr>
              <a:t>jQuery</a:t>
            </a:r>
            <a:r>
              <a:rPr lang="en-US" sz="1400" dirty="0">
                <a:latin typeface="Verdana" panose="020B0604030504040204" pitchFamily="34" charset="0"/>
                <a:ea typeface="Verdana" panose="020B0604030504040204" pitchFamily="34" charset="0"/>
                <a:cs typeface="Verdana" panose="020B0604030504040204" pitchFamily="34" charset="0"/>
              </a:rPr>
              <a:t> Validation which can prevent step changing or submission. Check out the demos and get a first-hand impression!</a:t>
            </a:r>
            <a:endParaRPr lang="en-US" sz="1400" dirty="0">
              <a:latin typeface="Arial" panose="020B0604020202020204" pitchFamily="34" charset="0"/>
              <a:ea typeface="Arial" panose="020B0604020202020204" pitchFamily="34" charset="0"/>
            </a:endParaRP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511" y="1653880"/>
            <a:ext cx="1539752" cy="363683"/>
          </a:xfrm>
          <a:prstGeom prst="rect">
            <a:avLst/>
          </a:prstGeom>
        </p:spPr>
      </p:pic>
      <p:sp>
        <p:nvSpPr>
          <p:cNvPr id="12" name="Rectangle 11"/>
          <p:cNvSpPr/>
          <p:nvPr/>
        </p:nvSpPr>
        <p:spPr>
          <a:xfrm>
            <a:off x="4431758" y="5761489"/>
            <a:ext cx="2563266" cy="276999"/>
          </a:xfrm>
          <a:prstGeom prst="rect">
            <a:avLst/>
          </a:prstGeom>
        </p:spPr>
        <p:txBody>
          <a:bodyPr wrap="none">
            <a:spAutoFit/>
          </a:bodyPr>
          <a:lstStyle/>
          <a:p>
            <a:r>
              <a:rPr lang="en-US" sz="1200" u="sng" dirty="0">
                <a:latin typeface="Verdana" panose="020B0604030504040204" pitchFamily="34" charset="0"/>
                <a:ea typeface="Verdana" panose="020B0604030504040204" pitchFamily="34" charset="0"/>
                <a:cs typeface="Verdana" panose="020B0604030504040204" pitchFamily="34" charset="0"/>
                <a:hlinkClick r:id="rId4"/>
              </a:rPr>
              <a:t>http://www.jquery-steps.com/</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p:nvSpPr>
        <p:spPr>
          <a:xfrm>
            <a:off x="4999371" y="6093083"/>
            <a:ext cx="3833476" cy="307777"/>
          </a:xfrm>
          <a:prstGeom prst="rect">
            <a:avLst/>
          </a:prstGeom>
        </p:spPr>
        <p:txBody>
          <a:bodyPr wrap="square">
            <a:spAutoFit/>
          </a:bodyPr>
          <a:lstStyle/>
          <a:p>
            <a:r>
              <a:rPr lang="en-US" sz="1400" u="sng" dirty="0">
                <a:hlinkClick r:id="rId5"/>
              </a:rPr>
              <a:t>http://www.jquery-steps.com/Examples</a:t>
            </a:r>
            <a:endParaRPr lang="en-US" sz="1400" dirty="0"/>
          </a:p>
        </p:txBody>
      </p:sp>
      <p:sp>
        <p:nvSpPr>
          <p:cNvPr id="3" name="Rectangle 2"/>
          <p:cNvSpPr/>
          <p:nvPr/>
        </p:nvSpPr>
        <p:spPr>
          <a:xfrm>
            <a:off x="3408216" y="506921"/>
            <a:ext cx="8097984" cy="474682"/>
          </a:xfrm>
          <a:prstGeom prst="rect">
            <a:avLst/>
          </a:prstGeom>
        </p:spPr>
        <p:txBody>
          <a:bodyPr wrap="square">
            <a:spAutoFit/>
          </a:bodyPr>
          <a:lstStyle/>
          <a:p>
            <a:pPr algn="just">
              <a:lnSpc>
                <a:spcPct val="115000"/>
              </a:lnSpc>
            </a:pPr>
            <a:r>
              <a:rPr lang="en-US" sz="2400" b="1" dirty="0" err="1">
                <a:latin typeface="Verdana" panose="020B0604030504040204" pitchFamily="34" charset="0"/>
                <a:ea typeface="Verdana" panose="020B0604030504040204" pitchFamily="34" charset="0"/>
                <a:cs typeface="Verdana" panose="020B0604030504040204" pitchFamily="34" charset="0"/>
              </a:rPr>
              <a:t>jQuery</a:t>
            </a:r>
            <a:r>
              <a:rPr lang="en-US" sz="2400" b="1" dirty="0">
                <a:latin typeface="Verdana" panose="020B0604030504040204" pitchFamily="34" charset="0"/>
                <a:ea typeface="Verdana" panose="020B0604030504040204" pitchFamily="34" charset="0"/>
                <a:cs typeface="Verdana" panose="020B0604030504040204" pitchFamily="34" charset="0"/>
              </a:rPr>
              <a:t> Steps : </a:t>
            </a:r>
          </a:p>
        </p:txBody>
      </p:sp>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74468" y="6136059"/>
            <a:ext cx="1424903" cy="266952"/>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74468" y="5817720"/>
            <a:ext cx="885313" cy="251546"/>
          </a:xfrm>
          <a:prstGeom prst="rect">
            <a:avLst/>
          </a:prstGeom>
        </p:spPr>
      </p:pic>
      <p:sp>
        <p:nvSpPr>
          <p:cNvPr id="22" name="Title 1"/>
          <p:cNvSpPr txBox="1">
            <a:spLocks/>
          </p:cNvSpPr>
          <p:nvPr/>
        </p:nvSpPr>
        <p:spPr>
          <a:xfrm>
            <a:off x="249383" y="506921"/>
            <a:ext cx="3075705" cy="39471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15000"/>
              </a:lnSpc>
            </a:pPr>
            <a:r>
              <a:rPr lang="en-US" sz="2800" b="1"/>
              <a:t>Javascript &amp; Jquery Component</a:t>
            </a:r>
            <a:endParaRPr lang="en-US" sz="2800" b="1" dirty="0">
              <a:latin typeface="Arial" panose="020B0604020202020204" pitchFamily="34" charset="0"/>
              <a:ea typeface="Arial" panose="020B0604020202020204" pitchFamily="34" charset="0"/>
            </a:endParaRP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2520" y="1048396"/>
            <a:ext cx="6288768" cy="4615747"/>
          </a:xfrm>
          <a:prstGeom prst="rect">
            <a:avLst/>
          </a:prstGeom>
        </p:spPr>
      </p:pic>
      <p:sp>
        <p:nvSpPr>
          <p:cNvPr id="24" name="Slide Number Placeholder 1"/>
          <p:cNvSpPr>
            <a:spLocks noGrp="1"/>
          </p:cNvSpPr>
          <p:nvPr>
            <p:ph type="sldNum" sz="quarter" idx="12"/>
          </p:nvPr>
        </p:nvSpPr>
        <p:spPr>
          <a:xfrm>
            <a:off x="8610600" y="6356350"/>
            <a:ext cx="2743200" cy="365125"/>
          </a:xfrm>
        </p:spPr>
        <p:txBody>
          <a:bodyPr/>
          <a:lstStyle/>
          <a:p>
            <a:r>
              <a:rPr lang="en-US" dirty="0"/>
              <a:t>20</a:t>
            </a:r>
          </a:p>
        </p:txBody>
      </p:sp>
    </p:spTree>
    <p:extLst>
      <p:ext uri="{BB962C8B-B14F-4D97-AF65-F5344CB8AC3E}">
        <p14:creationId xmlns:p14="http://schemas.microsoft.com/office/powerpoint/2010/main" val="3449067703"/>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9"/>
          <p:cNvGrpSpPr/>
          <p:nvPr/>
        </p:nvGrpSpPr>
        <p:grpSpPr>
          <a:xfrm>
            <a:off x="0" y="0"/>
            <a:ext cx="11932229" cy="6858000"/>
            <a:chOff x="0" y="0"/>
            <a:chExt cx="11932229" cy="6858000"/>
          </a:xfrm>
        </p:grpSpPr>
        <p:sp>
          <p:nvSpPr>
            <p:cNvPr id="11" name="Rectangle 10"/>
            <p:cNvSpPr/>
            <p:nvPr/>
          </p:nvSpPr>
          <p:spPr>
            <a:xfrm>
              <a:off x="0" y="0"/>
              <a:ext cx="3325091"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grpSp>
          <p:nvGrpSpPr>
            <p:cNvPr id="7" name="Group 13"/>
            <p:cNvGrpSpPr/>
            <p:nvPr/>
          </p:nvGrpSpPr>
          <p:grpSpPr>
            <a:xfrm>
              <a:off x="11641281" y="4292404"/>
              <a:ext cx="290948" cy="2014805"/>
              <a:chOff x="11641281" y="4292404"/>
              <a:chExt cx="290948" cy="2014805"/>
            </a:xfrm>
          </p:grpSpPr>
          <p:sp>
            <p:nvSpPr>
              <p:cNvPr id="15" name="Rectangle 14"/>
              <p:cNvSpPr/>
              <p:nvPr/>
            </p:nvSpPr>
            <p:spPr>
              <a:xfrm>
                <a:off x="11641284" y="4292404"/>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6" name="Rectangle 15"/>
              <p:cNvSpPr/>
              <p:nvPr/>
            </p:nvSpPr>
            <p:spPr>
              <a:xfrm>
                <a:off x="11641284" y="4640501"/>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7" name="Rectangle 16"/>
              <p:cNvSpPr/>
              <p:nvPr/>
            </p:nvSpPr>
            <p:spPr>
              <a:xfrm>
                <a:off x="11641283" y="4988598"/>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8" name="Rectangle 17"/>
              <p:cNvSpPr/>
              <p:nvPr/>
            </p:nvSpPr>
            <p:spPr>
              <a:xfrm>
                <a:off x="11641282" y="5336695"/>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9" name="Rectangle 18"/>
              <p:cNvSpPr/>
              <p:nvPr/>
            </p:nvSpPr>
            <p:spPr>
              <a:xfrm>
                <a:off x="11641281" y="5684792"/>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0" name="Rectangle 19"/>
              <p:cNvSpPr/>
              <p:nvPr/>
            </p:nvSpPr>
            <p:spPr>
              <a:xfrm>
                <a:off x="11641281" y="6032889"/>
                <a:ext cx="290945" cy="2743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sp>
        <p:nvSpPr>
          <p:cNvPr id="2" name="Title 1"/>
          <p:cNvSpPr>
            <a:spLocks noGrp="1"/>
          </p:cNvSpPr>
          <p:nvPr>
            <p:ph type="ctrTitle"/>
          </p:nvPr>
        </p:nvSpPr>
        <p:spPr>
          <a:xfrm>
            <a:off x="291020" y="749308"/>
            <a:ext cx="3075705" cy="394710"/>
          </a:xfrm>
        </p:spPr>
        <p:txBody>
          <a:bodyPr anchor="t">
            <a:noAutofit/>
          </a:bodyPr>
          <a:lstStyle/>
          <a:p>
            <a:pPr lvl="0" algn="l"/>
            <a:r>
              <a:rPr lang="en-US" sz="3000" b="1" dirty="0"/>
              <a:t>Related Select</a:t>
            </a:r>
            <a:endParaRPr lang="en-US" sz="3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111" y="749308"/>
            <a:ext cx="3949812" cy="5378467"/>
          </a:xfrm>
          <a:prstGeom prst="rect">
            <a:avLst/>
          </a:prstGeom>
        </p:spPr>
      </p:pic>
      <p:sp>
        <p:nvSpPr>
          <p:cNvPr id="5" name="Slide Number Placeholder 4"/>
          <p:cNvSpPr>
            <a:spLocks noGrp="1"/>
          </p:cNvSpPr>
          <p:nvPr>
            <p:ph type="sldNum" sz="quarter" idx="12"/>
          </p:nvPr>
        </p:nvSpPr>
        <p:spPr/>
        <p:txBody>
          <a:bodyPr/>
          <a:lstStyle/>
          <a:p>
            <a:fld id="{383A97C5-5A7A-4C6F-BA46-5B844FAD85AF}" type="slidenum">
              <a:rPr lang="en-US" smtClean="0"/>
              <a:pPr/>
              <a:t>6</a:t>
            </a:fld>
            <a:endParaRPr lang="en-US" dirty="0"/>
          </a:p>
        </p:txBody>
      </p:sp>
      <p:sp>
        <p:nvSpPr>
          <p:cNvPr id="21" name="Title 1"/>
          <p:cNvSpPr txBox="1">
            <a:spLocks/>
          </p:cNvSpPr>
          <p:nvPr/>
        </p:nvSpPr>
        <p:spPr>
          <a:xfrm>
            <a:off x="291020" y="1367715"/>
            <a:ext cx="2743049" cy="229329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1600" dirty="0"/>
              <a:t>Related select is usable in input form where any input value is dependent on another input value. </a:t>
            </a:r>
          </a:p>
          <a:p>
            <a:pPr algn="just"/>
            <a:endParaRPr lang="en-US" sz="1600" b="1" dirty="0">
              <a:solidFill>
                <a:schemeClr val="accent3">
                  <a:lumMod val="50000"/>
                </a:schemeClr>
              </a:solidFill>
            </a:endParaRPr>
          </a:p>
          <a:p>
            <a:pPr algn="just"/>
            <a:r>
              <a:rPr lang="en-US" sz="1600" dirty="0">
                <a:solidFill>
                  <a:schemeClr val="accent3">
                    <a:lumMod val="50000"/>
                  </a:schemeClr>
                </a:solidFill>
              </a:rPr>
              <a:t>Example every division has district and every district has </a:t>
            </a:r>
            <a:r>
              <a:rPr lang="en-US" sz="1600" dirty="0" err="1">
                <a:solidFill>
                  <a:schemeClr val="accent3">
                    <a:lumMod val="50000"/>
                  </a:schemeClr>
                </a:solidFill>
              </a:rPr>
              <a:t>thana</a:t>
            </a:r>
            <a:r>
              <a:rPr lang="en-US" sz="1600" b="1" dirty="0">
                <a:solidFill>
                  <a:schemeClr val="accent3">
                    <a:lumMod val="50000"/>
                  </a:schemeClr>
                </a:solidFill>
              </a:rPr>
              <a:t>.</a:t>
            </a:r>
          </a:p>
        </p:txBody>
      </p:sp>
      <p:sp>
        <p:nvSpPr>
          <p:cNvPr id="4" name="Rectangle 3"/>
          <p:cNvSpPr/>
          <p:nvPr/>
        </p:nvSpPr>
        <p:spPr>
          <a:xfrm>
            <a:off x="5080184" y="6094740"/>
            <a:ext cx="6096000" cy="523220"/>
          </a:xfrm>
          <a:prstGeom prst="rect">
            <a:avLst/>
          </a:prstGeom>
        </p:spPr>
        <p:txBody>
          <a:bodyPr>
            <a:spAutoFit/>
          </a:bodyPr>
          <a:lstStyle/>
          <a:p>
            <a:r>
              <a:rPr lang="en-US" sz="1400" u="sng" dirty="0">
                <a:solidFill>
                  <a:srgbClr val="1155CC"/>
                </a:solidFill>
                <a:latin typeface="Arial" panose="020B0604020202020204" pitchFamily="34" charset="0"/>
                <a:hlinkClick r:id="rId4"/>
              </a:rPr>
              <a:t>https://www.jqueryscript.net/form/Multilevel-Dependent-Dropdown-Plugin-With-jQuery-Dependent-Dropdowns.html</a:t>
            </a:r>
            <a:endParaRPr lang="en-US" sz="1400" dirty="0"/>
          </a:p>
        </p:txBody>
      </p:sp>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5281" y="6191796"/>
            <a:ext cx="1424903" cy="266952"/>
          </a:xfrm>
          <a:prstGeom prst="rect">
            <a:avLst/>
          </a:prstGeom>
        </p:spPr>
      </p:pic>
      <p:sp>
        <p:nvSpPr>
          <p:cNvPr id="24" name="Title 1">
            <a:extLst>
              <a:ext uri="{FF2B5EF4-FFF2-40B4-BE49-F238E27FC236}">
                <a16:creationId xmlns:a16="http://schemas.microsoft.com/office/drawing/2014/main" id="{1971CA50-7E70-4C2D-A0C6-0B72118CC162}"/>
              </a:ext>
            </a:extLst>
          </p:cNvPr>
          <p:cNvSpPr txBox="1">
            <a:spLocks/>
          </p:cNvSpPr>
          <p:nvPr/>
        </p:nvSpPr>
        <p:spPr>
          <a:xfrm>
            <a:off x="119365" y="6453736"/>
            <a:ext cx="2790516" cy="365397"/>
          </a:xfrm>
          <a:prstGeom prst="rect">
            <a:avLst/>
          </a:prstGeom>
          <a:solidFill>
            <a:schemeClr val="bg1"/>
          </a:solidFill>
        </p:spPr>
        <p:txBody>
          <a:bodyPr vert="horz" lIns="91440" tIns="45720" rIns="91440" bIns="45720" rtlCol="0" anchor="ctr">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b="1" cap="small" dirty="0">
                <a:solidFill>
                  <a:schemeClr val="accent1">
                    <a:lumMod val="75000"/>
                  </a:schemeClr>
                </a:solidFill>
                <a:latin typeface="Aharoni" panose="02010803020104030203" pitchFamily="2" charset="-79"/>
                <a:ea typeface="Adobe Gothic Std B" panose="020B0800000000000000" pitchFamily="34" charset="-128"/>
                <a:cs typeface="Aharoni" panose="02010803020104030203" pitchFamily="2" charset="-79"/>
              </a:rPr>
              <a:t>Dr. Md. </a:t>
            </a:r>
            <a:r>
              <a:rPr lang="en-US" sz="3000" b="1" cap="small" dirty="0" err="1">
                <a:solidFill>
                  <a:schemeClr val="accent1">
                    <a:lumMod val="75000"/>
                  </a:schemeClr>
                </a:solidFill>
                <a:latin typeface="Aharoni" panose="02010803020104030203" pitchFamily="2" charset="-79"/>
                <a:ea typeface="Adobe Gothic Std B" panose="020B0800000000000000" pitchFamily="34" charset="-128"/>
                <a:cs typeface="Aharoni" panose="02010803020104030203" pitchFamily="2" charset="-79"/>
              </a:rPr>
              <a:t>Majharul</a:t>
            </a:r>
            <a:r>
              <a:rPr lang="en-US" sz="3000" b="1" cap="small" dirty="0">
                <a:solidFill>
                  <a:schemeClr val="accent1">
                    <a:lumMod val="75000"/>
                  </a:schemeClr>
                </a:solidFill>
                <a:latin typeface="Aharoni" panose="02010803020104030203" pitchFamily="2" charset="-79"/>
                <a:ea typeface="Adobe Gothic Std B" panose="020B0800000000000000" pitchFamily="34" charset="-128"/>
                <a:cs typeface="Aharoni" panose="02010803020104030203" pitchFamily="2" charset="-79"/>
              </a:rPr>
              <a:t> Haque</a:t>
            </a:r>
            <a:endParaRPr lang="en-US" sz="3000" dirty="0">
              <a:solidFill>
                <a:schemeClr val="accent1">
                  <a:lumMod val="75000"/>
                </a:schemeClr>
              </a:solidFill>
              <a:latin typeface="Aharoni" panose="02010803020104030203" pitchFamily="2" charset="-79"/>
              <a:ea typeface="Adobe Gothic Std B" panose="020B0800000000000000" pitchFamily="34" charset="-128"/>
              <a:cs typeface="Aharoni" panose="02010803020104030203" pitchFamily="2" charset="-79"/>
            </a:endParaRPr>
          </a:p>
        </p:txBody>
      </p:sp>
    </p:spTree>
    <p:extLst>
      <p:ext uri="{BB962C8B-B14F-4D97-AF65-F5344CB8AC3E}">
        <p14:creationId xmlns:p14="http://schemas.microsoft.com/office/powerpoint/2010/main" val="111854341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pSp>
        <p:nvGrpSpPr>
          <p:cNvPr id="239" name="Google Shape;239;p22"/>
          <p:cNvGrpSpPr/>
          <p:nvPr/>
        </p:nvGrpSpPr>
        <p:grpSpPr>
          <a:xfrm>
            <a:off x="0" y="0"/>
            <a:ext cx="11932229" cy="6858000"/>
            <a:chOff x="0" y="0"/>
            <a:chExt cx="11932229" cy="6858000"/>
          </a:xfrm>
        </p:grpSpPr>
        <p:sp>
          <p:nvSpPr>
            <p:cNvPr id="240" name="Google Shape;240;p22"/>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241" name="Google Shape;241;p22"/>
            <p:cNvGrpSpPr/>
            <p:nvPr/>
          </p:nvGrpSpPr>
          <p:grpSpPr>
            <a:xfrm>
              <a:off x="11641281" y="4292404"/>
              <a:ext cx="290948" cy="2014805"/>
              <a:chOff x="11641281" y="4292404"/>
              <a:chExt cx="290948" cy="2014805"/>
            </a:xfrm>
          </p:grpSpPr>
          <p:sp>
            <p:nvSpPr>
              <p:cNvPr id="242" name="Google Shape;242;p22"/>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22"/>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22"/>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22"/>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22"/>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22"/>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48" name="Google Shape;248;p22"/>
          <p:cNvSpPr txBox="1">
            <a:spLocks noGrp="1"/>
          </p:cNvSpPr>
          <p:nvPr>
            <p:ph type="ctrTitle"/>
          </p:nvPr>
        </p:nvSpPr>
        <p:spPr>
          <a:xfrm>
            <a:off x="249383"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Form save as draft:</a:t>
            </a:r>
            <a:endParaRPr/>
          </a:p>
        </p:txBody>
      </p:sp>
      <p:sp>
        <p:nvSpPr>
          <p:cNvPr id="249" name="Google Shape;249;p22"/>
          <p:cNvSpPr/>
          <p:nvPr/>
        </p:nvSpPr>
        <p:spPr>
          <a:xfrm>
            <a:off x="4994857" y="5324943"/>
            <a:ext cx="6096000" cy="57214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i. </a:t>
            </a:r>
            <a:r>
              <a:rPr lang="en-US" sz="1400"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https://www.tutorialspoint.com/laravel/laravel_forms.htm</a:t>
            </a:r>
            <a:endParaRPr sz="1400">
              <a:solidFill>
                <a:schemeClr val="dk1"/>
              </a:solidFill>
              <a:latin typeface="Calibri"/>
              <a:ea typeface="Calibri"/>
              <a:cs typeface="Calibri"/>
              <a:sym typeface="Calibri"/>
            </a:endParaRPr>
          </a:p>
          <a:p>
            <a:pPr marL="0" marR="0" lvl="0" indent="0" algn="l" rtl="0">
              <a:lnSpc>
                <a:spcPct val="115000"/>
              </a:lnSpc>
              <a:spcBef>
                <a:spcPts val="0"/>
              </a:spcBef>
              <a:spcAft>
                <a:spcPts val="0"/>
              </a:spcAft>
              <a:buNone/>
            </a:pPr>
            <a:r>
              <a:rPr lang="en-US" sz="1400">
                <a:solidFill>
                  <a:schemeClr val="dk1"/>
                </a:solidFill>
                <a:latin typeface="Times New Roman"/>
                <a:ea typeface="Times New Roman"/>
                <a:cs typeface="Times New Roman"/>
                <a:sym typeface="Times New Roman"/>
              </a:rPr>
              <a:t>ii. </a:t>
            </a:r>
            <a:r>
              <a:rPr lang="en-US" sz="1400" u="sng">
                <a:solidFill>
                  <a:srgbClr val="1155CC"/>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https://www.sitepoint.com/crud-create-read-update-delete-laravel-app/</a:t>
            </a:r>
            <a:endParaRPr sz="1400">
              <a:solidFill>
                <a:schemeClr val="dk1"/>
              </a:solidFill>
              <a:latin typeface="Calibri"/>
              <a:ea typeface="Calibri"/>
              <a:cs typeface="Calibri"/>
              <a:sym typeface="Calibri"/>
            </a:endParaRPr>
          </a:p>
        </p:txBody>
      </p:sp>
      <p:pic>
        <p:nvPicPr>
          <p:cNvPr id="250" name="Google Shape;250;p22"/>
          <p:cNvPicPr preferRelativeResize="0"/>
          <p:nvPr/>
        </p:nvPicPr>
        <p:blipFill rotWithShape="1">
          <a:blip r:embed="rId5">
            <a:alphaModFix/>
          </a:blip>
          <a:srcRect/>
          <a:stretch/>
        </p:blipFill>
        <p:spPr>
          <a:xfrm>
            <a:off x="249383" y="1474836"/>
            <a:ext cx="1539752" cy="363683"/>
          </a:xfrm>
          <a:prstGeom prst="rect">
            <a:avLst/>
          </a:prstGeom>
          <a:noFill/>
          <a:ln>
            <a:noFill/>
          </a:ln>
        </p:spPr>
      </p:pic>
      <p:sp>
        <p:nvSpPr>
          <p:cNvPr id="251" name="Google Shape;251;p22"/>
          <p:cNvSpPr/>
          <p:nvPr/>
        </p:nvSpPr>
        <p:spPr>
          <a:xfrm>
            <a:off x="249383" y="1914874"/>
            <a:ext cx="2954301" cy="4552015"/>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Calibri"/>
                <a:ea typeface="Calibri"/>
                <a:cs typeface="Calibri"/>
                <a:sym typeface="Calibri"/>
              </a:rPr>
              <a:t>For example, in our email (Gmail or Yahoo), we can keep the email as a draft. When we will get time, we complete the email and then send. In the same way, our application form can be big also. We want to keep this partially complete and save as draft.</a:t>
            </a:r>
            <a:endParaRPr/>
          </a:p>
          <a:p>
            <a:pPr marL="0" marR="0" lvl="0" indent="0" algn="just" rtl="0">
              <a:lnSpc>
                <a:spcPct val="115000"/>
              </a:lnSpc>
              <a:spcBef>
                <a:spcPts val="0"/>
              </a:spcBef>
              <a:spcAft>
                <a:spcPts val="0"/>
              </a:spcAft>
              <a:buNone/>
            </a:pPr>
            <a:endParaRPr sz="1400">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None/>
            </a:pPr>
            <a:r>
              <a:rPr lang="en-US" sz="1400">
                <a:solidFill>
                  <a:schemeClr val="dk1"/>
                </a:solidFill>
                <a:latin typeface="Calibri"/>
                <a:ea typeface="Calibri"/>
                <a:cs typeface="Calibri"/>
                <a:sym typeface="Calibri"/>
              </a:rPr>
              <a:t>The draft button will work as like submit button but skip the form validation. And, there will be a flag to confirm that this form has been saved as a draft in the database. It can be edited and save as draft for multiple times. If you open this draft application, it will be opened in editable form always before the final submission.</a:t>
            </a:r>
            <a:endParaRPr sz="1400">
              <a:solidFill>
                <a:schemeClr val="dk1"/>
              </a:solidFill>
              <a:latin typeface="Calibri"/>
              <a:ea typeface="Calibri"/>
              <a:cs typeface="Calibri"/>
              <a:sym typeface="Calibri"/>
            </a:endParaRPr>
          </a:p>
        </p:txBody>
      </p:sp>
      <p:pic>
        <p:nvPicPr>
          <p:cNvPr id="252" name="Google Shape;252;p22"/>
          <p:cNvPicPr preferRelativeResize="0"/>
          <p:nvPr/>
        </p:nvPicPr>
        <p:blipFill rotWithShape="1">
          <a:blip r:embed="rId6">
            <a:alphaModFix/>
          </a:blip>
          <a:srcRect/>
          <a:stretch/>
        </p:blipFill>
        <p:spPr>
          <a:xfrm>
            <a:off x="3525892" y="742804"/>
            <a:ext cx="7914588" cy="4245794"/>
          </a:xfrm>
          <a:prstGeom prst="rect">
            <a:avLst/>
          </a:prstGeom>
          <a:noFill/>
          <a:ln>
            <a:noFill/>
          </a:ln>
        </p:spPr>
      </p:pic>
      <p:pic>
        <p:nvPicPr>
          <p:cNvPr id="253" name="Google Shape;253;p22"/>
          <p:cNvPicPr preferRelativeResize="0"/>
          <p:nvPr/>
        </p:nvPicPr>
        <p:blipFill rotWithShape="1">
          <a:blip r:embed="rId7">
            <a:alphaModFix/>
          </a:blip>
          <a:srcRect/>
          <a:stretch/>
        </p:blipFill>
        <p:spPr>
          <a:xfrm>
            <a:off x="3574474" y="5417840"/>
            <a:ext cx="1424903" cy="266952"/>
          </a:xfrm>
          <a:prstGeom prst="rect">
            <a:avLst/>
          </a:prstGeom>
          <a:noFill/>
          <a:ln>
            <a:noFill/>
          </a:ln>
        </p:spPr>
      </p:pic>
      <p:sp>
        <p:nvSpPr>
          <p:cNvPr id="254" name="Google Shape;25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7</a:t>
            </a:fld>
            <a:endParaRPr/>
          </a:p>
        </p:txBody>
      </p:sp>
    </p:spTree>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grpSp>
        <p:nvGrpSpPr>
          <p:cNvPr id="259" name="Google Shape;259;p23"/>
          <p:cNvGrpSpPr/>
          <p:nvPr/>
        </p:nvGrpSpPr>
        <p:grpSpPr>
          <a:xfrm>
            <a:off x="0" y="0"/>
            <a:ext cx="11932229" cy="6858000"/>
            <a:chOff x="0" y="0"/>
            <a:chExt cx="11932229" cy="6858000"/>
          </a:xfrm>
        </p:grpSpPr>
        <p:sp>
          <p:nvSpPr>
            <p:cNvPr id="260" name="Google Shape;260;p23"/>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261" name="Google Shape;261;p23"/>
            <p:cNvGrpSpPr/>
            <p:nvPr/>
          </p:nvGrpSpPr>
          <p:grpSpPr>
            <a:xfrm>
              <a:off x="11641281" y="4292404"/>
              <a:ext cx="290948" cy="2014805"/>
              <a:chOff x="11641281" y="4292404"/>
              <a:chExt cx="290948" cy="2014805"/>
            </a:xfrm>
          </p:grpSpPr>
          <p:sp>
            <p:nvSpPr>
              <p:cNvPr id="262" name="Google Shape;262;p23"/>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23"/>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23"/>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23"/>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23"/>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23"/>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68" name="Google Shape;268;p23"/>
          <p:cNvSpPr txBox="1">
            <a:spLocks noGrp="1"/>
          </p:cNvSpPr>
          <p:nvPr>
            <p:ph type="ctrTitle"/>
          </p:nvPr>
        </p:nvSpPr>
        <p:spPr>
          <a:xfrm>
            <a:off x="145474" y="394707"/>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alibri"/>
              <a:buNone/>
            </a:pPr>
            <a:r>
              <a:rPr lang="en-US" sz="3200" b="1"/>
              <a:t>Form preview</a:t>
            </a:r>
            <a:endParaRPr/>
          </a:p>
        </p:txBody>
      </p:sp>
      <p:pic>
        <p:nvPicPr>
          <p:cNvPr id="269" name="Google Shape;269;p23"/>
          <p:cNvPicPr preferRelativeResize="0"/>
          <p:nvPr/>
        </p:nvPicPr>
        <p:blipFill rotWithShape="1">
          <a:blip r:embed="rId3">
            <a:alphaModFix/>
          </a:blip>
          <a:srcRect/>
          <a:stretch/>
        </p:blipFill>
        <p:spPr>
          <a:xfrm>
            <a:off x="3638550" y="969009"/>
            <a:ext cx="7715250" cy="2791830"/>
          </a:xfrm>
          <a:prstGeom prst="rect">
            <a:avLst/>
          </a:prstGeom>
          <a:noFill/>
          <a:ln>
            <a:noFill/>
          </a:ln>
        </p:spPr>
      </p:pic>
      <p:pic>
        <p:nvPicPr>
          <p:cNvPr id="270" name="Google Shape;270;p23"/>
          <p:cNvPicPr preferRelativeResize="0"/>
          <p:nvPr/>
        </p:nvPicPr>
        <p:blipFill rotWithShape="1">
          <a:blip r:embed="rId4">
            <a:alphaModFix/>
          </a:blip>
          <a:srcRect/>
          <a:stretch/>
        </p:blipFill>
        <p:spPr>
          <a:xfrm>
            <a:off x="270165" y="1098329"/>
            <a:ext cx="1539752" cy="363683"/>
          </a:xfrm>
          <a:prstGeom prst="rect">
            <a:avLst/>
          </a:prstGeom>
          <a:noFill/>
          <a:ln>
            <a:noFill/>
          </a:ln>
        </p:spPr>
      </p:pic>
      <p:sp>
        <p:nvSpPr>
          <p:cNvPr id="271" name="Google Shape;271;p23"/>
          <p:cNvSpPr/>
          <p:nvPr/>
        </p:nvSpPr>
        <p:spPr>
          <a:xfrm>
            <a:off x="145474" y="1600024"/>
            <a:ext cx="2899065" cy="1600438"/>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400">
                <a:solidFill>
                  <a:schemeClr val="dk1"/>
                </a:solidFill>
                <a:latin typeface="Calibri"/>
                <a:ea typeface="Calibri"/>
                <a:cs typeface="Calibri"/>
                <a:sym typeface="Calibri"/>
              </a:rPr>
              <a:t>Before final form submission it’s a good idea to show users what they have submitted. </a:t>
            </a:r>
            <a:endParaRPr/>
          </a:p>
          <a:p>
            <a:pPr marL="0" marR="0" lvl="0" indent="0" algn="just" rtl="0">
              <a:spcBef>
                <a:spcPts val="0"/>
              </a:spcBef>
              <a:spcAft>
                <a:spcPts val="0"/>
              </a:spcAft>
              <a:buNone/>
            </a:pPr>
            <a:endParaRPr sz="1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400">
                <a:solidFill>
                  <a:schemeClr val="dk1"/>
                </a:solidFill>
                <a:latin typeface="Calibri"/>
                <a:ea typeface="Calibri"/>
                <a:cs typeface="Calibri"/>
                <a:sym typeface="Calibri"/>
              </a:rPr>
              <a:t>Seeing the preview form user can cross check the input and if necessary the can change their input.</a:t>
            </a:r>
            <a:endParaRPr/>
          </a:p>
        </p:txBody>
      </p:sp>
      <p:sp>
        <p:nvSpPr>
          <p:cNvPr id="272" name="Google Shape;27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8</a:t>
            </a:fld>
            <a:endParaRPr/>
          </a:p>
        </p:txBody>
      </p:sp>
    </p:spTree>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24"/>
          <p:cNvGrpSpPr/>
          <p:nvPr/>
        </p:nvGrpSpPr>
        <p:grpSpPr>
          <a:xfrm>
            <a:off x="0" y="0"/>
            <a:ext cx="11932229" cy="6858000"/>
            <a:chOff x="0" y="0"/>
            <a:chExt cx="11932229" cy="6858000"/>
          </a:xfrm>
        </p:grpSpPr>
        <p:sp>
          <p:nvSpPr>
            <p:cNvPr id="278" name="Google Shape;278;p24"/>
            <p:cNvSpPr/>
            <p:nvPr/>
          </p:nvSpPr>
          <p:spPr>
            <a:xfrm>
              <a:off x="0" y="0"/>
              <a:ext cx="3325091" cy="6858000"/>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rgbClr val="F7CAAC"/>
                </a:solidFill>
                <a:latin typeface="Calibri"/>
                <a:ea typeface="Calibri"/>
                <a:cs typeface="Calibri"/>
                <a:sym typeface="Calibri"/>
              </a:endParaRPr>
            </a:p>
          </p:txBody>
        </p:sp>
        <p:grpSp>
          <p:nvGrpSpPr>
            <p:cNvPr id="279" name="Google Shape;279;p24"/>
            <p:cNvGrpSpPr/>
            <p:nvPr/>
          </p:nvGrpSpPr>
          <p:grpSpPr>
            <a:xfrm>
              <a:off x="11641281" y="4292404"/>
              <a:ext cx="290948" cy="2014805"/>
              <a:chOff x="11641281" y="4292404"/>
              <a:chExt cx="290948" cy="2014805"/>
            </a:xfrm>
          </p:grpSpPr>
          <p:sp>
            <p:nvSpPr>
              <p:cNvPr id="280" name="Google Shape;280;p24"/>
              <p:cNvSpPr/>
              <p:nvPr/>
            </p:nvSpPr>
            <p:spPr>
              <a:xfrm>
                <a:off x="11641284" y="4292404"/>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24"/>
              <p:cNvSpPr/>
              <p:nvPr/>
            </p:nvSpPr>
            <p:spPr>
              <a:xfrm>
                <a:off x="11641284" y="4640501"/>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24"/>
              <p:cNvSpPr/>
              <p:nvPr/>
            </p:nvSpPr>
            <p:spPr>
              <a:xfrm>
                <a:off x="11641283" y="4988598"/>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24"/>
              <p:cNvSpPr/>
              <p:nvPr/>
            </p:nvSpPr>
            <p:spPr>
              <a:xfrm>
                <a:off x="11641282" y="5336695"/>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24"/>
              <p:cNvSpPr/>
              <p:nvPr/>
            </p:nvSpPr>
            <p:spPr>
              <a:xfrm>
                <a:off x="11641281" y="5684792"/>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24"/>
              <p:cNvSpPr/>
              <p:nvPr/>
            </p:nvSpPr>
            <p:spPr>
              <a:xfrm>
                <a:off x="11641281" y="6032889"/>
                <a:ext cx="290945" cy="274320"/>
              </a:xfrm>
              <a:prstGeom prst="rect">
                <a:avLst/>
              </a:prstGeom>
              <a:solidFill>
                <a:srgbClr val="FBE4D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grpSp>
      <p:sp>
        <p:nvSpPr>
          <p:cNvPr id="286" name="Google Shape;286;p24"/>
          <p:cNvSpPr txBox="1">
            <a:spLocks noGrp="1"/>
          </p:cNvSpPr>
          <p:nvPr>
            <p:ph type="ctrTitle"/>
          </p:nvPr>
        </p:nvSpPr>
        <p:spPr>
          <a:xfrm>
            <a:off x="249383" y="506921"/>
            <a:ext cx="3075705" cy="3947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Font typeface="Calibri"/>
              <a:buNone/>
            </a:pPr>
            <a:r>
              <a:rPr lang="en-US" sz="2800" b="1"/>
              <a:t>HTML5 Form Elements</a:t>
            </a:r>
            <a:endParaRPr/>
          </a:p>
        </p:txBody>
      </p:sp>
      <p:sp>
        <p:nvSpPr>
          <p:cNvPr id="287" name="Google Shape;287;p24"/>
          <p:cNvSpPr/>
          <p:nvPr/>
        </p:nvSpPr>
        <p:spPr>
          <a:xfrm>
            <a:off x="249383" y="1408552"/>
            <a:ext cx="2784762" cy="2569934"/>
          </a:xfrm>
          <a:prstGeom prst="rect">
            <a:avLst/>
          </a:prstGeom>
          <a:noFill/>
          <a:ln>
            <a:noFill/>
          </a:ln>
        </p:spPr>
        <p:txBody>
          <a:bodyPr spcFirstLastPara="1" wrap="square" lIns="91425" tIns="45700" rIns="91425" bIns="45700" anchor="t" anchorCtr="0">
            <a:spAutoFit/>
          </a:bodyPr>
          <a:lstStyle/>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HTML5 added the following form elements:</a:t>
            </a:r>
            <a:endParaRPr sz="1200">
              <a:solidFill>
                <a:schemeClr val="dk1"/>
              </a:solidFill>
              <a:latin typeface="Arial"/>
              <a:ea typeface="Arial"/>
              <a:cs typeface="Arial"/>
              <a:sym typeface="Arial"/>
            </a:endParaRPr>
          </a:p>
          <a:p>
            <a:pPr marL="342900" marR="0" lvl="0" indent="-342900" algn="just" rtl="0">
              <a:lnSpc>
                <a:spcPct val="115000"/>
              </a:lnSpc>
              <a:spcBef>
                <a:spcPts val="0"/>
              </a:spcBef>
              <a:spcAft>
                <a:spcPts val="0"/>
              </a:spcAft>
              <a:buClr>
                <a:srgbClr val="DC143C"/>
              </a:buClr>
              <a:buSzPts val="1150"/>
              <a:buFont typeface="Arial"/>
              <a:buChar char="●"/>
            </a:pPr>
            <a:r>
              <a:rPr lang="en-US" sz="1400">
                <a:solidFill>
                  <a:srgbClr val="DC143C"/>
                </a:solidFill>
                <a:latin typeface="Courier New"/>
                <a:ea typeface="Courier New"/>
                <a:cs typeface="Courier New"/>
                <a:sym typeface="Courier New"/>
              </a:rPr>
              <a:t>&lt;datalist&gt;</a:t>
            </a:r>
            <a:endParaRPr sz="1200">
              <a:solidFill>
                <a:schemeClr val="dk1"/>
              </a:solidFill>
              <a:latin typeface="Verdana"/>
              <a:ea typeface="Verdana"/>
              <a:cs typeface="Verdana"/>
              <a:sym typeface="Verdana"/>
            </a:endParaRPr>
          </a:p>
          <a:p>
            <a:pPr marL="342900" marR="0" lvl="0" indent="-342900" algn="just" rtl="0">
              <a:lnSpc>
                <a:spcPct val="115000"/>
              </a:lnSpc>
              <a:spcBef>
                <a:spcPts val="0"/>
              </a:spcBef>
              <a:spcAft>
                <a:spcPts val="0"/>
              </a:spcAft>
              <a:buClr>
                <a:srgbClr val="DC143C"/>
              </a:buClr>
              <a:buSzPts val="1150"/>
              <a:buFont typeface="Arial"/>
              <a:buChar char="●"/>
            </a:pPr>
            <a:r>
              <a:rPr lang="en-US" sz="1400">
                <a:solidFill>
                  <a:srgbClr val="DC143C"/>
                </a:solidFill>
                <a:latin typeface="Courier New"/>
                <a:ea typeface="Courier New"/>
                <a:cs typeface="Courier New"/>
                <a:sym typeface="Courier New"/>
              </a:rPr>
              <a:t>&lt;output&gt;</a:t>
            </a:r>
            <a:endParaRPr sz="1200">
              <a:solidFill>
                <a:schemeClr val="dk1"/>
              </a:solidFill>
              <a:latin typeface="Verdana"/>
              <a:ea typeface="Verdana"/>
              <a:cs typeface="Verdana"/>
              <a:sym typeface="Verdana"/>
            </a:endParaRPr>
          </a:p>
          <a:p>
            <a:pPr marL="0" marR="0" lvl="0" indent="0" algn="just" rtl="0">
              <a:lnSpc>
                <a:spcPct val="115000"/>
              </a:lnSpc>
              <a:spcBef>
                <a:spcPts val="0"/>
              </a:spcBef>
              <a:spcAft>
                <a:spcPts val="0"/>
              </a:spcAft>
              <a:buNone/>
            </a:pPr>
            <a:r>
              <a:rPr lang="en-US" sz="1400">
                <a:solidFill>
                  <a:schemeClr val="dk1"/>
                </a:solidFill>
                <a:latin typeface="Verdana"/>
                <a:ea typeface="Verdana"/>
                <a:cs typeface="Verdana"/>
                <a:sym typeface="Verdana"/>
              </a:rPr>
              <a:t>Note: Browsers do not display unknown elements. New elements that are not supported in older browsers will not "destroy" your web page.</a:t>
            </a:r>
            <a:endParaRPr sz="1200">
              <a:solidFill>
                <a:schemeClr val="dk1"/>
              </a:solidFill>
              <a:latin typeface="Arial"/>
              <a:ea typeface="Arial"/>
              <a:cs typeface="Arial"/>
              <a:sym typeface="Arial"/>
            </a:endParaRPr>
          </a:p>
        </p:txBody>
      </p:sp>
      <p:pic>
        <p:nvPicPr>
          <p:cNvPr id="288" name="Google Shape;288;p24"/>
          <p:cNvPicPr preferRelativeResize="0"/>
          <p:nvPr/>
        </p:nvPicPr>
        <p:blipFill rotWithShape="1">
          <a:blip r:embed="rId3">
            <a:alphaModFix/>
          </a:blip>
          <a:srcRect/>
          <a:stretch/>
        </p:blipFill>
        <p:spPr>
          <a:xfrm>
            <a:off x="3482253" y="506921"/>
            <a:ext cx="3876675" cy="3048000"/>
          </a:xfrm>
          <a:prstGeom prst="rect">
            <a:avLst/>
          </a:prstGeom>
          <a:noFill/>
          <a:ln>
            <a:noFill/>
          </a:ln>
        </p:spPr>
      </p:pic>
      <p:sp>
        <p:nvSpPr>
          <p:cNvPr id="289" name="Google Shape;289;p24"/>
          <p:cNvSpPr/>
          <p:nvPr/>
        </p:nvSpPr>
        <p:spPr>
          <a:xfrm>
            <a:off x="3557383" y="3750717"/>
            <a:ext cx="7695972" cy="1083374"/>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2800">
                <a:solidFill>
                  <a:schemeClr val="dk1"/>
                </a:solidFill>
                <a:latin typeface="Arial"/>
                <a:ea typeface="Arial"/>
                <a:cs typeface="Arial"/>
                <a:sym typeface="Arial"/>
              </a:rPr>
              <a:t>Input Type Search</a:t>
            </a:r>
            <a:endParaRPr sz="180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en-US" sz="1400">
                <a:solidFill>
                  <a:schemeClr val="dk1"/>
                </a:solidFill>
                <a:latin typeface="Verdana"/>
                <a:ea typeface="Verdana"/>
                <a:cs typeface="Verdana"/>
                <a:sym typeface="Verdana"/>
              </a:rPr>
              <a:t>The </a:t>
            </a:r>
            <a:r>
              <a:rPr lang="en-US" sz="1400">
                <a:solidFill>
                  <a:srgbClr val="DC143C"/>
                </a:solidFill>
                <a:latin typeface="Courier New"/>
                <a:ea typeface="Courier New"/>
                <a:cs typeface="Courier New"/>
                <a:sym typeface="Courier New"/>
              </a:rPr>
              <a:t>&lt;input type="search"&gt;</a:t>
            </a:r>
            <a:r>
              <a:rPr lang="en-US" sz="1400">
                <a:solidFill>
                  <a:schemeClr val="dk1"/>
                </a:solidFill>
                <a:latin typeface="Verdana"/>
                <a:ea typeface="Verdana"/>
                <a:cs typeface="Verdana"/>
                <a:sym typeface="Verdana"/>
              </a:rPr>
              <a:t> is used for search fields (a search field behaves like a regular text field).</a:t>
            </a:r>
            <a:endParaRPr sz="1200">
              <a:solidFill>
                <a:schemeClr val="dk1"/>
              </a:solidFill>
              <a:latin typeface="Arial"/>
              <a:ea typeface="Arial"/>
              <a:cs typeface="Arial"/>
              <a:sym typeface="Arial"/>
            </a:endParaRPr>
          </a:p>
        </p:txBody>
      </p:sp>
      <p:pic>
        <p:nvPicPr>
          <p:cNvPr id="290" name="Google Shape;290;p24"/>
          <p:cNvPicPr preferRelativeResize="0"/>
          <p:nvPr/>
        </p:nvPicPr>
        <p:blipFill rotWithShape="1">
          <a:blip r:embed="rId4">
            <a:alphaModFix/>
          </a:blip>
          <a:srcRect/>
          <a:stretch/>
        </p:blipFill>
        <p:spPr>
          <a:xfrm>
            <a:off x="3557383" y="4834091"/>
            <a:ext cx="2952750" cy="714375"/>
          </a:xfrm>
          <a:prstGeom prst="rect">
            <a:avLst/>
          </a:prstGeom>
          <a:noFill/>
          <a:ln>
            <a:noFill/>
          </a:ln>
        </p:spPr>
      </p:pic>
      <p:sp>
        <p:nvSpPr>
          <p:cNvPr id="291" name="Google Shape;29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9</a:t>
            </a:fld>
            <a:endParaRPr/>
          </a:p>
        </p:txBody>
      </p:sp>
    </p:spTree>
  </p:cSld>
  <p:clrMapOvr>
    <a:masterClrMapping/>
  </p:clrMapOvr>
  <p:transition spd="slow">
    <p:push dir="r"/>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2940</Words>
  <Application>Microsoft Office PowerPoint</Application>
  <PresentationFormat>Widescreen</PresentationFormat>
  <Paragraphs>350</Paragraphs>
  <Slides>34</Slides>
  <Notes>33</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Aharoni</vt:lpstr>
      <vt:lpstr>Courier New</vt:lpstr>
      <vt:lpstr>Times New Roman</vt:lpstr>
      <vt:lpstr>Arial</vt:lpstr>
      <vt:lpstr>Verdana</vt:lpstr>
      <vt:lpstr>Lato</vt:lpstr>
      <vt:lpstr>Office Theme</vt:lpstr>
      <vt:lpstr>Index</vt:lpstr>
      <vt:lpstr>Basic form building </vt:lpstr>
      <vt:lpstr>PowerPoint Presentation</vt:lpstr>
      <vt:lpstr>Tabs for a big form</vt:lpstr>
      <vt:lpstr>PowerPoint Presentation</vt:lpstr>
      <vt:lpstr>Related Select</vt:lpstr>
      <vt:lpstr>Form save as draft:</vt:lpstr>
      <vt:lpstr>Form preview</vt:lpstr>
      <vt:lpstr>HTML5 Form Elements</vt:lpstr>
      <vt:lpstr>HTML5 Form Elements</vt:lpstr>
      <vt:lpstr>HTML5 Form Elements</vt:lpstr>
      <vt:lpstr>HTML5 Attributes</vt:lpstr>
      <vt:lpstr>Bootstrap Component</vt:lpstr>
      <vt:lpstr>Bootstrap Component</vt:lpstr>
      <vt:lpstr>Javascript &amp; Jquery Component</vt:lpstr>
      <vt:lpstr>PowerPoint Presentation</vt:lpstr>
      <vt:lpstr>PowerPoint Presentation</vt:lpstr>
      <vt:lpstr>Arithmetic  inside form using javascript</vt:lpstr>
      <vt:lpstr>Select2 / Autocomplete plugins for dropdown list</vt:lpstr>
      <vt:lpstr>Show/hide portion of form conditionally</vt:lpstr>
      <vt:lpstr>ViewerJS</vt:lpstr>
      <vt:lpstr>Ajax</vt:lpstr>
      <vt:lpstr>Image/File uploading using Ajax  </vt:lpstr>
      <vt:lpstr>PowerPoint Presentation</vt:lpstr>
      <vt:lpstr>CAPTCHA</vt:lpstr>
      <vt:lpstr>External HTML  Component</vt:lpstr>
      <vt:lpstr>HTTP Response Status &amp; Messages</vt:lpstr>
      <vt:lpstr>Dynamic PDF Building using PHP (mpdf or dompdf)</vt:lpstr>
      <vt:lpstr>PDF Viewer</vt:lpstr>
      <vt:lpstr>Session</vt:lpstr>
      <vt:lpstr>Database Operations</vt:lpstr>
      <vt:lpstr>Different types  of email sending (With attachment  cc, bcc).</vt:lpstr>
      <vt:lpstr>Data tables plugins</vt:lpstr>
      <vt:lpstr>Some advanced components and features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is an aggregation of components</dc:title>
  <dc:creator>miliscript</dc:creator>
  <cp:lastModifiedBy>OCPL</cp:lastModifiedBy>
  <cp:revision>4</cp:revision>
  <dcterms:created xsi:type="dcterms:W3CDTF">2020-01-28T14:39:22Z</dcterms:created>
  <dcterms:modified xsi:type="dcterms:W3CDTF">2021-04-29T03:58:18Z</dcterms:modified>
</cp:coreProperties>
</file>